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Aptos Serif" panose="02020604070405020304" pitchFamily="18" charset="0"/>
      <p:regular r:id="rId12"/>
      <p:bold r:id="rId13"/>
      <p:italic r:id="rId14"/>
      <p:boldItalic r:id="rId15"/>
    </p:embeddedFont>
    <p:embeddedFont>
      <p:font typeface="Barlow" panose="00000500000000000000" pitchFamily="2" charset="0"/>
      <p:regular r:id="rId16"/>
    </p:embeddedFont>
    <p:embeddedFont>
      <p:font typeface="Century Schoolbook" panose="02040604050505020304" pitchFamily="18" charset="0"/>
      <p:regular r:id="rId17"/>
      <p:bold r:id="rId18"/>
      <p:italic r:id="rId19"/>
      <p:boldItalic r:id="rId20"/>
    </p:embeddedFont>
    <p:embeddedFont>
      <p:font typeface="Spline Sans Bold"/>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A78"/>
    <a:srgbClr val="BB0505"/>
    <a:srgbClr val="37A7E7"/>
    <a:srgbClr val="071331"/>
    <a:srgbClr val="B3C6B0"/>
    <a:srgbClr val="959E93"/>
    <a:srgbClr val="C5D8C4"/>
    <a:srgbClr val="B6CAB3"/>
    <a:srgbClr val="B7CBB4"/>
    <a:srgbClr val="B6CB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66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978" y="715120"/>
            <a:ext cx="7415927" cy="1371600"/>
          </a:xfrm>
          <a:prstGeom prst="rect">
            <a:avLst/>
          </a:prstGeom>
          <a:noFill/>
          <a:ln/>
        </p:spPr>
        <p:txBody>
          <a:bodyPr wrap="none" lIns="0" tIns="0" rIns="0" bIns="0" rtlCol="0" anchor="t"/>
          <a:lstStyle/>
          <a:p>
            <a:pPr marL="0" indent="0" algn="ctr">
              <a:lnSpc>
                <a:spcPts val="10800"/>
              </a:lnSpc>
              <a:buNone/>
            </a:pPr>
            <a:r>
              <a:rPr lang="en-US" sz="8600" b="1" dirty="0">
                <a:solidFill>
                  <a:srgbClr val="F0FCFF"/>
                </a:solidFill>
                <a:latin typeface="Century Schoolbook" panose="02040604050505020304" pitchFamily="18" charset="0"/>
                <a:ea typeface="Spline Sans Bold" pitchFamily="34" charset="-122"/>
                <a:cs typeface="Aptos Serif" panose="02020604070405020304" pitchFamily="18" charset="0"/>
              </a:rPr>
              <a:t>SmartWage</a:t>
            </a:r>
            <a:endParaRPr lang="en-US" sz="8600" dirty="0">
              <a:latin typeface="Century Schoolbook" panose="02040604050505020304" pitchFamily="18" charset="0"/>
              <a:cs typeface="Aptos Serif" panose="02020604070405020304" pitchFamily="18" charset="0"/>
            </a:endParaRPr>
          </a:p>
        </p:txBody>
      </p:sp>
      <p:sp>
        <p:nvSpPr>
          <p:cNvPr id="4" name="Text 1"/>
          <p:cNvSpPr/>
          <p:nvPr/>
        </p:nvSpPr>
        <p:spPr>
          <a:xfrm>
            <a:off x="1685741" y="2401721"/>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Tax Management</a:t>
            </a:r>
            <a:endParaRPr lang="en-US" sz="4300" dirty="0">
              <a:latin typeface="Arial" panose="020B0604020202020204" pitchFamily="34" charset="0"/>
              <a:cs typeface="Arial" panose="020B0604020202020204" pitchFamily="34" charset="0"/>
            </a:endParaRPr>
          </a:p>
        </p:txBody>
      </p:sp>
      <p:sp>
        <p:nvSpPr>
          <p:cNvPr id="5" name="Text 2"/>
          <p:cNvSpPr/>
          <p:nvPr/>
        </p:nvSpPr>
        <p:spPr>
          <a:xfrm>
            <a:off x="911775" y="3736817"/>
            <a:ext cx="7034332" cy="411480"/>
          </a:xfrm>
          <a:prstGeom prst="rect">
            <a:avLst/>
          </a:prstGeom>
          <a:noFill/>
          <a:ln/>
        </p:spPr>
        <p:txBody>
          <a:bodyPr wrap="none" lIns="0" tIns="0" rIns="0" bIns="0" rtlCol="0" anchor="t"/>
          <a:lstStyle/>
          <a:p>
            <a:pPr marL="0" indent="0" algn="ctr">
              <a:lnSpc>
                <a:spcPts val="3200"/>
              </a:lnSpc>
              <a:buNone/>
            </a:pPr>
            <a:r>
              <a:rPr lang="en-US" sz="2550" b="1" dirty="0">
                <a:solidFill>
                  <a:srgbClr val="F0FCFF"/>
                </a:solidFill>
                <a:latin typeface="Aptos Serif" panose="020B0502040204020203" pitchFamily="18" charset="0"/>
                <a:ea typeface="Spline Sans Bold" pitchFamily="34" charset="-122"/>
                <a:cs typeface="Aptos Serif" panose="020B0502040204020203" pitchFamily="18" charset="0"/>
              </a:rPr>
              <a:t>A mobile app to simplify Irish tax calculations!</a:t>
            </a:r>
            <a:endParaRPr lang="en-US" sz="2550" dirty="0">
              <a:latin typeface="Aptos Serif" panose="020B0502040204020203" pitchFamily="18" charset="0"/>
              <a:cs typeface="Aptos Serif" panose="020B0502040204020203" pitchFamily="18" charset="0"/>
            </a:endParaRPr>
          </a:p>
        </p:txBody>
      </p:sp>
      <p:sp>
        <p:nvSpPr>
          <p:cNvPr id="6" name="Text 3"/>
          <p:cNvSpPr/>
          <p:nvPr/>
        </p:nvSpPr>
        <p:spPr>
          <a:xfrm>
            <a:off x="1301582" y="4782728"/>
            <a:ext cx="6254717" cy="395049"/>
          </a:xfrm>
          <a:prstGeom prst="rect">
            <a:avLst/>
          </a:prstGeom>
          <a:noFill/>
          <a:ln/>
        </p:spPr>
        <p:txBody>
          <a:bodyPr wrap="none" lIns="0" tIns="0" rIns="0" bIns="0" rtlCol="0" anchor="t"/>
          <a:lstStyle/>
          <a:p>
            <a:pPr marL="0" indent="0">
              <a:lnSpc>
                <a:spcPts val="3100"/>
              </a:lnSpc>
              <a:buNone/>
            </a:pPr>
            <a:r>
              <a:rPr lang="en-US" sz="2400" b="1" dirty="0">
                <a:solidFill>
                  <a:srgbClr val="E0E4E6"/>
                </a:solidFill>
                <a:latin typeface="Barlow" pitchFamily="34" charset="0"/>
                <a:ea typeface="Barlow" pitchFamily="34" charset="-122"/>
                <a:cs typeface="Barlow" pitchFamily="34" charset="-120"/>
              </a:rPr>
              <a:t>Dorset College Dublin</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Final Project - BSC30924</a:t>
            </a:r>
            <a:endParaRPr lang="en-US" sz="2400" dirty="0"/>
          </a:p>
        </p:txBody>
      </p:sp>
      <p:sp>
        <p:nvSpPr>
          <p:cNvPr id="7" name="Text 4"/>
          <p:cNvSpPr/>
          <p:nvPr/>
        </p:nvSpPr>
        <p:spPr>
          <a:xfrm>
            <a:off x="1301582" y="6080464"/>
            <a:ext cx="2743200"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Developers :</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1301582" y="6483787"/>
            <a:ext cx="255246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Filipe Lutz - 25956</a:t>
            </a:r>
            <a:endParaRPr lang="en-US" sz="2000" dirty="0"/>
          </a:p>
        </p:txBody>
      </p:sp>
      <p:sp>
        <p:nvSpPr>
          <p:cNvPr id="9" name="Text 6"/>
          <p:cNvSpPr/>
          <p:nvPr/>
        </p:nvSpPr>
        <p:spPr>
          <a:xfrm>
            <a:off x="1300763" y="7037128"/>
            <a:ext cx="3250763"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Vinicius Miranda - 70973</a:t>
            </a:r>
            <a:endParaRPr lang="en-US" sz="2000" dirty="0"/>
          </a:p>
        </p:txBody>
      </p:sp>
      <p:sp>
        <p:nvSpPr>
          <p:cNvPr id="10" name="Text 7"/>
          <p:cNvSpPr/>
          <p:nvPr/>
        </p:nvSpPr>
        <p:spPr>
          <a:xfrm>
            <a:off x="5328283" y="6076892"/>
            <a:ext cx="2685217"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Supervisor :</a:t>
            </a:r>
            <a:endParaRPr lang="en-US" sz="2200" dirty="0">
              <a:latin typeface="Arial" panose="020B0604020202020204" pitchFamily="34" charset="0"/>
              <a:cs typeface="Arial" panose="020B0604020202020204" pitchFamily="34" charset="0"/>
            </a:endParaRPr>
          </a:p>
        </p:txBody>
      </p:sp>
      <p:sp>
        <p:nvSpPr>
          <p:cNvPr id="11" name="Text 8"/>
          <p:cNvSpPr/>
          <p:nvPr/>
        </p:nvSpPr>
        <p:spPr>
          <a:xfrm>
            <a:off x="5329084" y="6483787"/>
            <a:ext cx="171295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WenHao Fu</a:t>
            </a:r>
            <a:endParaRPr lang="en-US" sz="2000" dirty="0"/>
          </a:p>
        </p:txBody>
      </p:sp>
      <p:sp>
        <p:nvSpPr>
          <p:cNvPr id="12" name="Text 9"/>
          <p:cNvSpPr/>
          <p:nvPr/>
        </p:nvSpPr>
        <p:spPr>
          <a:xfrm>
            <a:off x="5498353" y="6501223"/>
            <a:ext cx="2685217" cy="493752"/>
          </a:xfrm>
          <a:prstGeom prst="rect">
            <a:avLst/>
          </a:prstGeom>
          <a:noFill/>
          <a:ln/>
        </p:spPr>
        <p:txBody>
          <a:bodyPr wrap="none" lIns="0" tIns="0" rIns="0" bIns="0" rtlCol="0" anchor="t"/>
          <a:lstStyle/>
          <a:p>
            <a:pPr marL="0" indent="0" algn="l">
              <a:lnSpc>
                <a:spcPts val="385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9221" y="426847"/>
            <a:ext cx="1978737" cy="374690"/>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Problem: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6778943" y="1148544"/>
            <a:ext cx="5665818" cy="624483"/>
          </a:xfrm>
          <a:prstGeom prst="rect">
            <a:avLst/>
          </a:prstGeom>
          <a:noFill/>
          <a:ln/>
        </p:spPr>
        <p:txBody>
          <a:bodyPr wrap="none" lIns="0" tIns="0" rIns="0" bIns="0" rtlCol="0" anchor="t"/>
          <a:lstStyle/>
          <a:p>
            <a:pPr marL="0" indent="0" algn="l">
              <a:lnSpc>
                <a:spcPts val="490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Tax Calculation Complexity</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048375" y="2329525"/>
            <a:ext cx="505778" cy="505778"/>
          </a:xfrm>
          <a:prstGeom prst="roundRect">
            <a:avLst>
              <a:gd name="adj" fmla="val 66676"/>
            </a:avLst>
          </a:prstGeom>
          <a:solidFill>
            <a:srgbClr val="0A081B"/>
          </a:solidFill>
          <a:ln w="22860">
            <a:solidFill>
              <a:srgbClr val="16FFBB"/>
            </a:solidFill>
            <a:prstDash val="solid"/>
          </a:ln>
        </p:spPr>
        <p:txBody>
          <a:bodyPr/>
          <a:lstStyle/>
          <a:p>
            <a:endParaRPr lang="en-IE"/>
          </a:p>
        </p:txBody>
      </p:sp>
      <p:pic>
        <p:nvPicPr>
          <p:cNvPr id="6" name="Image 1" descr="preencoded.png"/>
          <p:cNvPicPr>
            <a:picLocks noChangeAspect="1"/>
          </p:cNvPicPr>
          <p:nvPr/>
        </p:nvPicPr>
        <p:blipFill>
          <a:blip r:embed="rId4"/>
          <a:stretch>
            <a:fillRect/>
          </a:stretch>
        </p:blipFill>
        <p:spPr>
          <a:xfrm>
            <a:off x="6151424" y="2395069"/>
            <a:ext cx="299680" cy="374690"/>
          </a:xfrm>
          <a:prstGeom prst="rect">
            <a:avLst/>
          </a:prstGeom>
        </p:spPr>
      </p:pic>
      <p:sp>
        <p:nvSpPr>
          <p:cNvPr id="7" name="Text 3"/>
          <p:cNvSpPr/>
          <p:nvPr/>
        </p:nvSpPr>
        <p:spPr>
          <a:xfrm>
            <a:off x="6778943" y="2396648"/>
            <a:ext cx="3507105"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Complicated Tax System</a:t>
            </a:r>
            <a:endParaRPr lang="en-US" sz="2350" dirty="0">
              <a:latin typeface="Arial" panose="020B0604020202020204" pitchFamily="34" charset="0"/>
              <a:cs typeface="Arial" panose="020B0604020202020204" pitchFamily="34" charset="0"/>
            </a:endParaRPr>
          </a:p>
        </p:txBody>
      </p:sp>
      <p:sp>
        <p:nvSpPr>
          <p:cNvPr id="8" name="Text 4"/>
          <p:cNvSpPr/>
          <p:nvPr/>
        </p:nvSpPr>
        <p:spPr>
          <a:xfrm>
            <a:off x="6029221" y="2983877"/>
            <a:ext cx="8325898" cy="821975"/>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Irish taxes can be difficult to understand, especially for those with multiple income sources</a:t>
            </a:r>
            <a:endParaRPr lang="en-US" sz="2200" dirty="0"/>
          </a:p>
        </p:txBody>
      </p:sp>
      <p:sp>
        <p:nvSpPr>
          <p:cNvPr id="9" name="Shape 5"/>
          <p:cNvSpPr/>
          <p:nvPr/>
        </p:nvSpPr>
        <p:spPr>
          <a:xfrm>
            <a:off x="6048375" y="4122378"/>
            <a:ext cx="505778" cy="505778"/>
          </a:xfrm>
          <a:prstGeom prst="roundRect">
            <a:avLst>
              <a:gd name="adj" fmla="val 66676"/>
            </a:avLst>
          </a:prstGeom>
          <a:solidFill>
            <a:srgbClr val="0A081B"/>
          </a:solidFill>
          <a:ln w="22860">
            <a:solidFill>
              <a:srgbClr val="29DDDA"/>
            </a:solidFill>
            <a:prstDash val="solid"/>
          </a:ln>
        </p:spPr>
        <p:txBody>
          <a:bodyPr/>
          <a:lstStyle/>
          <a:p>
            <a:endParaRPr lang="en-IE"/>
          </a:p>
        </p:txBody>
      </p:sp>
      <p:pic>
        <p:nvPicPr>
          <p:cNvPr id="10" name="Image 2" descr="preencoded.png"/>
          <p:cNvPicPr>
            <a:picLocks noChangeAspect="1"/>
          </p:cNvPicPr>
          <p:nvPr/>
        </p:nvPicPr>
        <p:blipFill>
          <a:blip r:embed="rId5"/>
          <a:stretch>
            <a:fillRect/>
          </a:stretch>
        </p:blipFill>
        <p:spPr>
          <a:xfrm>
            <a:off x="6151424" y="4187922"/>
            <a:ext cx="299680" cy="374690"/>
          </a:xfrm>
          <a:prstGeom prst="rect">
            <a:avLst/>
          </a:prstGeom>
        </p:spPr>
      </p:pic>
      <p:sp>
        <p:nvSpPr>
          <p:cNvPr id="11" name="Text 6"/>
          <p:cNvSpPr/>
          <p:nvPr/>
        </p:nvSpPr>
        <p:spPr>
          <a:xfrm>
            <a:off x="6778943" y="4187922"/>
            <a:ext cx="3426857"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Lack of Clarity</a:t>
            </a:r>
            <a:endParaRPr lang="en-US" sz="2350" dirty="0">
              <a:latin typeface="Arial" panose="020B0604020202020204" pitchFamily="34" charset="0"/>
              <a:cs typeface="Arial" panose="020B0604020202020204" pitchFamily="34" charset="0"/>
            </a:endParaRPr>
          </a:p>
        </p:txBody>
      </p:sp>
      <p:sp>
        <p:nvSpPr>
          <p:cNvPr id="12" name="Text 7"/>
          <p:cNvSpPr/>
          <p:nvPr/>
        </p:nvSpPr>
        <p:spPr>
          <a:xfrm>
            <a:off x="6048375" y="4817432"/>
            <a:ext cx="6839903" cy="449580"/>
          </a:xfrm>
          <a:prstGeom prst="rect">
            <a:avLst/>
          </a:prstGeom>
          <a:noFill/>
          <a:ln/>
        </p:spPr>
        <p:txBody>
          <a:bodyPr wrap="non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Employees struggle to estimate their actual tax liability</a:t>
            </a:r>
            <a:endParaRPr lang="en-US" sz="2200" dirty="0"/>
          </a:p>
        </p:txBody>
      </p:sp>
      <p:sp>
        <p:nvSpPr>
          <p:cNvPr id="13" name="Shape 8"/>
          <p:cNvSpPr/>
          <p:nvPr/>
        </p:nvSpPr>
        <p:spPr>
          <a:xfrm>
            <a:off x="6048375" y="5589247"/>
            <a:ext cx="505778" cy="505778"/>
          </a:xfrm>
          <a:prstGeom prst="roundRect">
            <a:avLst>
              <a:gd name="adj" fmla="val 66676"/>
            </a:avLst>
          </a:prstGeom>
          <a:solidFill>
            <a:srgbClr val="0A081B"/>
          </a:solidFill>
          <a:ln w="22860">
            <a:solidFill>
              <a:srgbClr val="37A7E7"/>
            </a:solidFill>
            <a:prstDash val="solid"/>
          </a:ln>
        </p:spPr>
        <p:txBody>
          <a:bodyPr/>
          <a:lstStyle/>
          <a:p>
            <a:endParaRPr lang="en-IE"/>
          </a:p>
        </p:txBody>
      </p:sp>
      <p:pic>
        <p:nvPicPr>
          <p:cNvPr id="14" name="Image 3" descr="preencoded.png"/>
          <p:cNvPicPr>
            <a:picLocks noChangeAspect="1"/>
          </p:cNvPicPr>
          <p:nvPr/>
        </p:nvPicPr>
        <p:blipFill>
          <a:blip r:embed="rId6"/>
          <a:stretch>
            <a:fillRect/>
          </a:stretch>
        </p:blipFill>
        <p:spPr>
          <a:xfrm>
            <a:off x="6151424" y="5654790"/>
            <a:ext cx="299680" cy="374690"/>
          </a:xfrm>
          <a:prstGeom prst="rect">
            <a:avLst/>
          </a:prstGeom>
        </p:spPr>
      </p:pic>
      <p:sp>
        <p:nvSpPr>
          <p:cNvPr id="15" name="Text 9"/>
          <p:cNvSpPr/>
          <p:nvPr/>
        </p:nvSpPr>
        <p:spPr>
          <a:xfrm>
            <a:off x="6778943" y="5649082"/>
            <a:ext cx="2997518"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Stress and Confusion</a:t>
            </a:r>
            <a:endParaRPr lang="en-US" sz="2350" dirty="0">
              <a:latin typeface="Arial" panose="020B0604020202020204" pitchFamily="34" charset="0"/>
              <a:cs typeface="Arial" panose="020B0604020202020204" pitchFamily="34" charset="0"/>
            </a:endParaRPr>
          </a:p>
        </p:txBody>
      </p:sp>
      <p:sp>
        <p:nvSpPr>
          <p:cNvPr id="16" name="Text 10"/>
          <p:cNvSpPr/>
          <p:nvPr/>
        </p:nvSpPr>
        <p:spPr>
          <a:xfrm>
            <a:off x="6029221" y="6278592"/>
            <a:ext cx="7392532" cy="537191"/>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Uncertainty about tax obligations can lead to financial stress</a:t>
            </a:r>
            <a:endParaRPr lang="en-US" sz="2200" dirty="0"/>
          </a:p>
        </p:txBody>
      </p:sp>
      <p:sp>
        <p:nvSpPr>
          <p:cNvPr id="19" name="Rectangle 18">
            <a:extLst>
              <a:ext uri="{FF2B5EF4-FFF2-40B4-BE49-F238E27FC236}">
                <a16:creationId xmlns:a16="http://schemas.microsoft.com/office/drawing/2014/main" id="{0B01A379-2B3C-2A70-10E2-D05BE3074DB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a:extLst>
              <a:ext uri="{FF2B5EF4-FFF2-40B4-BE49-F238E27FC236}">
                <a16:creationId xmlns:a16="http://schemas.microsoft.com/office/drawing/2014/main" id="{F8BD4196-39CE-5883-78AF-C3AEE69A565D}"/>
              </a:ext>
            </a:extLst>
          </p:cNvPr>
          <p:cNvPicPr>
            <a:picLocks noChangeAspect="1"/>
          </p:cNvPicPr>
          <p:nvPr/>
        </p:nvPicPr>
        <p:blipFill>
          <a:blip r:embed="rId7"/>
          <a:stretch>
            <a:fillRect/>
          </a:stretch>
        </p:blipFill>
        <p:spPr>
          <a:xfrm>
            <a:off x="12669118" y="7711986"/>
            <a:ext cx="1812254" cy="412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47090" y="300484"/>
            <a:ext cx="2105173" cy="362188"/>
          </a:xfrm>
          <a:prstGeom prst="rect">
            <a:avLst/>
          </a:prstGeom>
          <a:noFill/>
          <a:ln/>
        </p:spPr>
        <p:txBody>
          <a:bodyPr wrap="none" lIns="0" tIns="0" rIns="0" bIns="0" rtlCol="0" anchor="t"/>
          <a:lstStyle/>
          <a:p>
            <a:pPr marL="0" indent="0" algn="l">
              <a:lnSpc>
                <a:spcPts val="28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Solution: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7385207" y="898655"/>
            <a:ext cx="5346383" cy="603766"/>
          </a:xfrm>
          <a:prstGeom prst="rect">
            <a:avLst/>
          </a:prstGeom>
          <a:noFill/>
          <a:ln/>
        </p:spPr>
        <p:txBody>
          <a:bodyPr wrap="none" lIns="0" tIns="0" rIns="0" bIns="0" rtlCol="0" anchor="t"/>
          <a:lstStyle/>
          <a:p>
            <a:pPr marL="0" indent="0" algn="l">
              <a:lnSpc>
                <a:spcPts val="475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SmartWage Mobile App</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247090" y="1866781"/>
            <a:ext cx="7622619" cy="1842254"/>
          </a:xfrm>
          <a:prstGeom prst="roundRect">
            <a:avLst>
              <a:gd name="adj" fmla="val 17697"/>
            </a:avLst>
          </a:prstGeom>
          <a:solidFill>
            <a:srgbClr val="0A081B"/>
          </a:solidFill>
          <a:ln w="22860">
            <a:solidFill>
              <a:srgbClr val="16FFBB"/>
            </a:solidFill>
            <a:prstDash val="solid"/>
          </a:ln>
        </p:spPr>
        <p:txBody>
          <a:bodyPr/>
          <a:lstStyle/>
          <a:p>
            <a:endParaRPr lang="en-IE"/>
          </a:p>
        </p:txBody>
      </p:sp>
      <p:sp>
        <p:nvSpPr>
          <p:cNvPr id="6" name="Text 3"/>
          <p:cNvSpPr/>
          <p:nvPr/>
        </p:nvSpPr>
        <p:spPr>
          <a:xfrm>
            <a:off x="6487239" y="2106930"/>
            <a:ext cx="3663910"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Breakdown</a:t>
            </a:r>
            <a:endParaRPr lang="en-US" sz="2250" dirty="0">
              <a:latin typeface="Arial" panose="020B0604020202020204" pitchFamily="34" charset="0"/>
              <a:cs typeface="Arial" panose="020B0604020202020204" pitchFamily="34" charset="0"/>
            </a:endParaRPr>
          </a:p>
        </p:txBody>
      </p:sp>
      <p:sp>
        <p:nvSpPr>
          <p:cNvPr id="7" name="Text 4"/>
          <p:cNvSpPr/>
          <p:nvPr/>
        </p:nvSpPr>
        <p:spPr>
          <a:xfrm>
            <a:off x="6487239" y="2599492"/>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Instantly calculates tax due based on Revenue guidelines
(PAYE, USC, PRSI and Tax Credits)</a:t>
            </a:r>
            <a:endParaRPr lang="en-US" sz="2100" dirty="0"/>
          </a:p>
        </p:txBody>
      </p:sp>
      <p:sp>
        <p:nvSpPr>
          <p:cNvPr id="8" name="Shape 5"/>
          <p:cNvSpPr/>
          <p:nvPr/>
        </p:nvSpPr>
        <p:spPr>
          <a:xfrm>
            <a:off x="6247090" y="3926324"/>
            <a:ext cx="7622619" cy="1407557"/>
          </a:xfrm>
          <a:prstGeom prst="roundRect">
            <a:avLst>
              <a:gd name="adj" fmla="val 23162"/>
            </a:avLst>
          </a:prstGeom>
          <a:solidFill>
            <a:srgbClr val="0A081B"/>
          </a:solidFill>
          <a:ln w="22860">
            <a:solidFill>
              <a:srgbClr val="29DDDA"/>
            </a:solidFill>
            <a:prstDash val="solid"/>
          </a:ln>
        </p:spPr>
        <p:txBody>
          <a:bodyPr/>
          <a:lstStyle/>
          <a:p>
            <a:endParaRPr lang="en-IE"/>
          </a:p>
        </p:txBody>
      </p:sp>
      <p:sp>
        <p:nvSpPr>
          <p:cNvPr id="9" name="Text 6"/>
          <p:cNvSpPr/>
          <p:nvPr/>
        </p:nvSpPr>
        <p:spPr>
          <a:xfrm>
            <a:off x="6487239" y="4166473"/>
            <a:ext cx="3095982"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User-friendly Interface</a:t>
            </a:r>
            <a:endParaRPr lang="en-US" sz="2250" dirty="0">
              <a:latin typeface="Arial" panose="020B0604020202020204" pitchFamily="34" charset="0"/>
              <a:cs typeface="Arial" panose="020B0604020202020204" pitchFamily="34" charset="0"/>
            </a:endParaRPr>
          </a:p>
        </p:txBody>
      </p:sp>
      <p:sp>
        <p:nvSpPr>
          <p:cNvPr id="10" name="Text 7"/>
          <p:cNvSpPr/>
          <p:nvPr/>
        </p:nvSpPr>
        <p:spPr>
          <a:xfrm>
            <a:off x="6487239" y="4659035"/>
            <a:ext cx="7142321" cy="434697"/>
          </a:xfrm>
          <a:prstGeom prst="rect">
            <a:avLst/>
          </a:prstGeom>
          <a:noFill/>
          <a:ln/>
        </p:spPr>
        <p:txBody>
          <a:bodyPr wrap="non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Easily add multiple income and expenses</a:t>
            </a:r>
            <a:endParaRPr lang="en-US" sz="2100" dirty="0"/>
          </a:p>
        </p:txBody>
      </p:sp>
      <p:sp>
        <p:nvSpPr>
          <p:cNvPr id="11" name="Shape 8"/>
          <p:cNvSpPr/>
          <p:nvPr/>
        </p:nvSpPr>
        <p:spPr>
          <a:xfrm>
            <a:off x="6236412" y="5546612"/>
            <a:ext cx="7622619" cy="1842254"/>
          </a:xfrm>
          <a:prstGeom prst="roundRect">
            <a:avLst>
              <a:gd name="adj" fmla="val 17697"/>
            </a:avLst>
          </a:prstGeom>
          <a:solidFill>
            <a:srgbClr val="0A081B"/>
          </a:solidFill>
          <a:ln w="22860">
            <a:solidFill>
              <a:srgbClr val="37A7E7"/>
            </a:solidFill>
            <a:prstDash val="solid"/>
          </a:ln>
        </p:spPr>
        <p:txBody>
          <a:bodyPr/>
          <a:lstStyle/>
          <a:p>
            <a:endParaRPr lang="en-IE"/>
          </a:p>
        </p:txBody>
      </p:sp>
      <p:sp>
        <p:nvSpPr>
          <p:cNvPr id="12" name="Text 9"/>
          <p:cNvSpPr/>
          <p:nvPr/>
        </p:nvSpPr>
        <p:spPr>
          <a:xfrm>
            <a:off x="6487239" y="5791319"/>
            <a:ext cx="1999215"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Estimation</a:t>
            </a:r>
            <a:endParaRPr lang="en-US" sz="2250" dirty="0">
              <a:latin typeface="Arial" panose="020B0604020202020204" pitchFamily="34" charset="0"/>
              <a:cs typeface="Arial" panose="020B0604020202020204" pitchFamily="34" charset="0"/>
            </a:endParaRPr>
          </a:p>
        </p:txBody>
      </p:sp>
      <p:sp>
        <p:nvSpPr>
          <p:cNvPr id="13" name="Text 10"/>
          <p:cNvSpPr/>
          <p:nvPr/>
        </p:nvSpPr>
        <p:spPr>
          <a:xfrm>
            <a:off x="6487239" y="6283881"/>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Enables users to understand how much tax they may have under or over paid</a:t>
            </a:r>
            <a:endParaRPr lang="en-US" sz="2100" dirty="0"/>
          </a:p>
        </p:txBody>
      </p:sp>
      <p:sp>
        <p:nvSpPr>
          <p:cNvPr id="14" name="Rectangle 13">
            <a:extLst>
              <a:ext uri="{FF2B5EF4-FFF2-40B4-BE49-F238E27FC236}">
                <a16:creationId xmlns:a16="http://schemas.microsoft.com/office/drawing/2014/main" id="{F69E4C9A-545E-254E-D715-C675C79F2EA6}"/>
              </a:ext>
            </a:extLst>
          </p:cNvPr>
          <p:cNvSpPr/>
          <p:nvPr/>
        </p:nvSpPr>
        <p:spPr>
          <a:xfrm>
            <a:off x="12582026" y="7763947"/>
            <a:ext cx="1986439" cy="362187"/>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87301CF3-A916-FA79-3888-1BC24E79A961}"/>
              </a:ext>
            </a:extLst>
          </p:cNvPr>
          <p:cNvPicPr>
            <a:picLocks noChangeAspect="1"/>
          </p:cNvPicPr>
          <p:nvPr/>
        </p:nvPicPr>
        <p:blipFill>
          <a:blip r:embed="rId4"/>
          <a:stretch>
            <a:fillRect/>
          </a:stretch>
        </p:blipFill>
        <p:spPr>
          <a:xfrm>
            <a:off x="12669118" y="7711986"/>
            <a:ext cx="1812254" cy="412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12930" y="492235"/>
            <a:ext cx="4604540" cy="680085"/>
          </a:xfrm>
          <a:prstGeom prst="rect">
            <a:avLst/>
          </a:prstGeom>
          <a:noFill/>
          <a:ln/>
        </p:spPr>
        <p:txBody>
          <a:bodyPr wrap="none" lIns="0" tIns="0" rIns="0" bIns="0" rtlCol="0" anchor="t"/>
          <a:lstStyle/>
          <a:p>
            <a:pPr marL="0" indent="0" algn="l">
              <a:lnSpc>
                <a:spcPts val="5350"/>
              </a:lnSpc>
              <a:buNone/>
            </a:pPr>
            <a:r>
              <a:rPr lang="en-US" sz="4250" b="1" dirty="0">
                <a:solidFill>
                  <a:srgbClr val="F0FCFF"/>
                </a:solidFill>
                <a:latin typeface="Arial" panose="020B0604020202020204" pitchFamily="34" charset="0"/>
                <a:ea typeface="Spline Sans Bold" pitchFamily="34" charset="-122"/>
                <a:cs typeface="Arial" panose="020B0604020202020204" pitchFamily="34" charset="0"/>
              </a:rPr>
              <a:t>Project Motivation</a:t>
            </a:r>
            <a:endParaRPr lang="en-US" sz="42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557736" y="1598053"/>
            <a:ext cx="2131219" cy="1509713"/>
          </a:xfrm>
          <a:prstGeom prst="rect">
            <a:avLst/>
          </a:prstGeom>
        </p:spPr>
      </p:pic>
      <p:sp>
        <p:nvSpPr>
          <p:cNvPr id="4" name="Text 1"/>
          <p:cNvSpPr/>
          <p:nvPr/>
        </p:nvSpPr>
        <p:spPr>
          <a:xfrm>
            <a:off x="3451181" y="2327430"/>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1</a:t>
            </a:r>
            <a:endParaRPr lang="en-US" sz="2700" dirty="0">
              <a:latin typeface="Arial" panose="020B0604020202020204" pitchFamily="34" charset="0"/>
              <a:cs typeface="Arial" panose="020B0604020202020204" pitchFamily="34" charset="0"/>
            </a:endParaRPr>
          </a:p>
        </p:txBody>
      </p:sp>
      <p:sp>
        <p:nvSpPr>
          <p:cNvPr id="5" name="Text 2"/>
          <p:cNvSpPr/>
          <p:nvPr/>
        </p:nvSpPr>
        <p:spPr>
          <a:xfrm>
            <a:off x="4750152" y="2457326"/>
            <a:ext cx="9296596" cy="412677"/>
          </a:xfrm>
          <a:prstGeom prst="rect">
            <a:avLst/>
          </a:prstGeom>
          <a:noFill/>
          <a:ln/>
        </p:spPr>
        <p:txBody>
          <a:bodyPr wrap="square" lIns="0" tIns="0" rIns="0" bIns="0" rtlCol="0" anchor="t"/>
          <a:lstStyle/>
          <a:p>
            <a:pPr marL="0" indent="0" algn="l">
              <a:lnSpc>
                <a:spcPts val="2650"/>
              </a:lnSpc>
              <a:buNone/>
            </a:pPr>
            <a:r>
              <a:rPr lang="en-US" sz="2000" dirty="0">
                <a:solidFill>
                  <a:srgbClr val="E0E4E6"/>
                </a:solidFill>
                <a:latin typeface="Arial" panose="020B0604020202020204" pitchFamily="34" charset="0"/>
                <a:ea typeface="Spline Sans Bold"/>
                <a:cs typeface="Arial" panose="020B0604020202020204" pitchFamily="34" charset="0"/>
              </a:rPr>
              <a:t>Hundreds of millions of Euro in tax rebates goes unclaimed in Ireland every year </a:t>
            </a:r>
            <a:endParaRPr lang="en-US" sz="2000" dirty="0">
              <a:latin typeface="Arial" panose="020B0604020202020204" pitchFamily="34" charset="0"/>
              <a:ea typeface="Spline Sans Bold"/>
              <a:cs typeface="Arial" panose="020B0604020202020204" pitchFamily="34" charset="0"/>
            </a:endParaRPr>
          </a:p>
        </p:txBody>
      </p:sp>
      <p:sp>
        <p:nvSpPr>
          <p:cNvPr id="6" name="Shape 3"/>
          <p:cNvSpPr/>
          <p:nvPr/>
        </p:nvSpPr>
        <p:spPr>
          <a:xfrm flipV="1">
            <a:off x="4750152" y="3077406"/>
            <a:ext cx="9296596" cy="45719"/>
          </a:xfrm>
          <a:prstGeom prst="roundRect">
            <a:avLst>
              <a:gd name="adj" fmla="val 2409918"/>
            </a:avLst>
          </a:prstGeom>
          <a:solidFill>
            <a:srgbClr val="16FFBB"/>
          </a:solidFill>
          <a:ln/>
        </p:spPr>
        <p:txBody>
          <a:bodyPr/>
          <a:lstStyle/>
          <a:p>
            <a:endParaRPr lang="en-IE"/>
          </a:p>
        </p:txBody>
      </p:sp>
      <p:pic>
        <p:nvPicPr>
          <p:cNvPr id="7" name="Image 1" descr="preencoded.png"/>
          <p:cNvPicPr>
            <a:picLocks noChangeAspect="1"/>
          </p:cNvPicPr>
          <p:nvPr/>
        </p:nvPicPr>
        <p:blipFill>
          <a:blip r:embed="rId4"/>
          <a:stretch>
            <a:fillRect/>
          </a:stretch>
        </p:blipFill>
        <p:spPr>
          <a:xfrm>
            <a:off x="1492126" y="3168964"/>
            <a:ext cx="4262438" cy="1509713"/>
          </a:xfrm>
          <a:prstGeom prst="rect">
            <a:avLst/>
          </a:prstGeom>
        </p:spPr>
      </p:pic>
      <p:sp>
        <p:nvSpPr>
          <p:cNvPr id="8" name="Text 4"/>
          <p:cNvSpPr/>
          <p:nvPr/>
        </p:nvSpPr>
        <p:spPr>
          <a:xfrm>
            <a:off x="3451181" y="3708674"/>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2</a:t>
            </a:r>
            <a:endParaRPr lang="en-US" sz="2700" dirty="0">
              <a:latin typeface="Arial" panose="020B0604020202020204" pitchFamily="34" charset="0"/>
              <a:cs typeface="Arial" panose="020B0604020202020204" pitchFamily="34" charset="0"/>
            </a:endParaRPr>
          </a:p>
        </p:txBody>
      </p:sp>
      <p:sp>
        <p:nvSpPr>
          <p:cNvPr id="9" name="Text 5"/>
          <p:cNvSpPr/>
          <p:nvPr/>
        </p:nvSpPr>
        <p:spPr>
          <a:xfrm>
            <a:off x="5815761" y="3433023"/>
            <a:ext cx="1722463" cy="354658"/>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Market Gap:</a:t>
            </a:r>
            <a:endParaRPr lang="en-US" sz="2200" dirty="0">
              <a:latin typeface="Arial" panose="020B0604020202020204" pitchFamily="34" charset="0"/>
              <a:cs typeface="Arial" panose="020B0604020202020204" pitchFamily="34" charset="0"/>
            </a:endParaRPr>
          </a:p>
        </p:txBody>
      </p:sp>
      <p:sp>
        <p:nvSpPr>
          <p:cNvPr id="10" name="Shape 6"/>
          <p:cNvSpPr/>
          <p:nvPr/>
        </p:nvSpPr>
        <p:spPr>
          <a:xfrm>
            <a:off x="5815762" y="4694034"/>
            <a:ext cx="8230986" cy="45719"/>
          </a:xfrm>
          <a:prstGeom prst="roundRect">
            <a:avLst>
              <a:gd name="adj" fmla="val 2409918"/>
            </a:avLst>
          </a:prstGeom>
          <a:solidFill>
            <a:srgbClr val="29DDDA"/>
          </a:solidFill>
          <a:ln/>
        </p:spPr>
        <p:txBody>
          <a:bodyPr/>
          <a:lstStyle/>
          <a:p>
            <a:endParaRPr lang="en-IE"/>
          </a:p>
        </p:txBody>
      </p:sp>
      <p:pic>
        <p:nvPicPr>
          <p:cNvPr id="11" name="Image 2" descr="preencoded.png"/>
          <p:cNvPicPr>
            <a:picLocks noChangeAspect="1"/>
          </p:cNvPicPr>
          <p:nvPr/>
        </p:nvPicPr>
        <p:blipFill>
          <a:blip r:embed="rId5"/>
          <a:stretch>
            <a:fillRect/>
          </a:stretch>
        </p:blipFill>
        <p:spPr>
          <a:xfrm>
            <a:off x="426517" y="4739875"/>
            <a:ext cx="6393656" cy="1509713"/>
          </a:xfrm>
          <a:prstGeom prst="rect">
            <a:avLst/>
          </a:prstGeom>
        </p:spPr>
      </p:pic>
      <p:sp>
        <p:nvSpPr>
          <p:cNvPr id="12" name="Text 7"/>
          <p:cNvSpPr/>
          <p:nvPr/>
        </p:nvSpPr>
        <p:spPr>
          <a:xfrm>
            <a:off x="3451181" y="5279585"/>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3</a:t>
            </a:r>
            <a:endParaRPr lang="en-US" sz="2700" dirty="0">
              <a:latin typeface="Arial" panose="020B0604020202020204" pitchFamily="34" charset="0"/>
              <a:cs typeface="Arial" panose="020B0604020202020204" pitchFamily="34" charset="0"/>
            </a:endParaRPr>
          </a:p>
        </p:txBody>
      </p:sp>
      <p:sp>
        <p:nvSpPr>
          <p:cNvPr id="13" name="Text 8"/>
          <p:cNvSpPr/>
          <p:nvPr/>
        </p:nvSpPr>
        <p:spPr>
          <a:xfrm>
            <a:off x="6820173" y="4937051"/>
            <a:ext cx="1755115" cy="342534"/>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Social Good:</a:t>
            </a:r>
            <a:endParaRPr lang="en-US" sz="2200" dirty="0">
              <a:latin typeface="Arial" panose="020B0604020202020204" pitchFamily="34" charset="0"/>
              <a:cs typeface="Arial" panose="020B0604020202020204" pitchFamily="34" charset="0"/>
            </a:endParaRPr>
          </a:p>
        </p:txBody>
      </p:sp>
      <p:sp>
        <p:nvSpPr>
          <p:cNvPr id="14" name="Text 9"/>
          <p:cNvSpPr/>
          <p:nvPr/>
        </p:nvSpPr>
        <p:spPr>
          <a:xfrm>
            <a:off x="3110315" y="6548550"/>
            <a:ext cx="8409770" cy="1172522"/>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"As students working multiple part-time jobs, we found it difficult to understand how Irish income tax is calculated and when we could avail of tax relief. Once we realised that there was no mobile app to help us, we built one"</a:t>
            </a:r>
            <a:endParaRPr lang="en-US" sz="1900" dirty="0"/>
          </a:p>
        </p:txBody>
      </p:sp>
      <p:sp>
        <p:nvSpPr>
          <p:cNvPr id="15" name="Rectangle 14">
            <a:extLst>
              <a:ext uri="{FF2B5EF4-FFF2-40B4-BE49-F238E27FC236}">
                <a16:creationId xmlns:a16="http://schemas.microsoft.com/office/drawing/2014/main" id="{33F2978E-8A8A-9683-964E-B33DDE84458E}"/>
              </a:ext>
            </a:extLst>
          </p:cNvPr>
          <p:cNvSpPr/>
          <p:nvPr/>
        </p:nvSpPr>
        <p:spPr>
          <a:xfrm>
            <a:off x="12535495" y="7628344"/>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49BDFE6A-11CD-4E75-124B-B031E3398116}"/>
              </a:ext>
            </a:extLst>
          </p:cNvPr>
          <p:cNvPicPr>
            <a:picLocks noChangeAspect="1"/>
          </p:cNvPicPr>
          <p:nvPr/>
        </p:nvPicPr>
        <p:blipFill>
          <a:blip r:embed="rId6"/>
          <a:stretch>
            <a:fillRect/>
          </a:stretch>
        </p:blipFill>
        <p:spPr>
          <a:xfrm>
            <a:off x="12669118" y="7711986"/>
            <a:ext cx="1812254" cy="412690"/>
          </a:xfrm>
          <a:prstGeom prst="rect">
            <a:avLst/>
          </a:prstGeom>
        </p:spPr>
      </p:pic>
      <p:sp>
        <p:nvSpPr>
          <p:cNvPr id="18" name="TextBox 17">
            <a:extLst>
              <a:ext uri="{FF2B5EF4-FFF2-40B4-BE49-F238E27FC236}">
                <a16:creationId xmlns:a16="http://schemas.microsoft.com/office/drawing/2014/main" id="{B5001E93-5DB2-24F1-D5B3-07C85152BA82}"/>
              </a:ext>
            </a:extLst>
          </p:cNvPr>
          <p:cNvSpPr txBox="1"/>
          <p:nvPr/>
        </p:nvSpPr>
        <p:spPr>
          <a:xfrm>
            <a:off x="4658588" y="1798574"/>
            <a:ext cx="2433588" cy="416204"/>
          </a:xfrm>
          <a:prstGeom prst="rect">
            <a:avLst/>
          </a:prstGeom>
          <a:noFill/>
        </p:spPr>
        <p:txBody>
          <a:bodyPr wrap="square">
            <a:spAutoFit/>
          </a:bodyPr>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Tax Complexity:  </a:t>
            </a:r>
          </a:p>
        </p:txBody>
      </p:sp>
      <p:sp>
        <p:nvSpPr>
          <p:cNvPr id="20" name="TextBox 19">
            <a:extLst>
              <a:ext uri="{FF2B5EF4-FFF2-40B4-BE49-F238E27FC236}">
                <a16:creationId xmlns:a16="http://schemas.microsoft.com/office/drawing/2014/main" id="{2C84C9E9-CEEA-D02B-37AA-3345C9BA5477}"/>
              </a:ext>
            </a:extLst>
          </p:cNvPr>
          <p:cNvSpPr txBox="1"/>
          <p:nvPr/>
        </p:nvSpPr>
        <p:spPr>
          <a:xfrm>
            <a:off x="5748883" y="4040803"/>
            <a:ext cx="5644971" cy="400110"/>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No existing mobile app for Irish tax calculation</a:t>
            </a:r>
            <a:endParaRPr lang="en-IE" sz="2000" dirty="0">
              <a:latin typeface="Arial" panose="020B0604020202020204" pitchFamily="34" charset="0"/>
              <a:cs typeface="Arial" panose="020B0604020202020204" pitchFamily="34" charset="0"/>
            </a:endParaRPr>
          </a:p>
        </p:txBody>
      </p:sp>
      <p:sp>
        <p:nvSpPr>
          <p:cNvPr id="21" name="Shape 6">
            <a:extLst>
              <a:ext uri="{FF2B5EF4-FFF2-40B4-BE49-F238E27FC236}">
                <a16:creationId xmlns:a16="http://schemas.microsoft.com/office/drawing/2014/main" id="{528CA048-DEEE-AF1A-154D-AA71A2DD381D}"/>
              </a:ext>
            </a:extLst>
          </p:cNvPr>
          <p:cNvSpPr/>
          <p:nvPr/>
        </p:nvSpPr>
        <p:spPr>
          <a:xfrm>
            <a:off x="6850380" y="6203869"/>
            <a:ext cx="7196368" cy="45719"/>
          </a:xfrm>
          <a:prstGeom prst="roundRect">
            <a:avLst>
              <a:gd name="adj" fmla="val 2409918"/>
            </a:avLst>
          </a:prstGeom>
          <a:solidFill>
            <a:srgbClr val="37A6E7"/>
          </a:solidFill>
          <a:ln/>
        </p:spPr>
        <p:txBody>
          <a:bodyPr/>
          <a:lstStyle/>
          <a:p>
            <a:endParaRPr lang="en-IE" dirty="0">
              <a:highlight>
                <a:srgbClr val="FFFF00"/>
              </a:highlight>
            </a:endParaRPr>
          </a:p>
        </p:txBody>
      </p:sp>
      <p:sp>
        <p:nvSpPr>
          <p:cNvPr id="23" name="TextBox 22">
            <a:extLst>
              <a:ext uri="{FF2B5EF4-FFF2-40B4-BE49-F238E27FC236}">
                <a16:creationId xmlns:a16="http://schemas.microsoft.com/office/drawing/2014/main" id="{05FD8501-CCB8-9F10-E3DA-585E05AE5995}"/>
              </a:ext>
            </a:extLst>
          </p:cNvPr>
          <p:cNvSpPr txBox="1"/>
          <p:nvPr/>
        </p:nvSpPr>
        <p:spPr>
          <a:xfrm>
            <a:off x="6717714" y="5397905"/>
            <a:ext cx="7226575" cy="707886"/>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The app help employees to make informed financial decisions and understand their tax liability</a:t>
            </a:r>
            <a:endParaRPr lang="en-IE"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04276" y="755381"/>
            <a:ext cx="416516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Target Audience</a:t>
            </a:r>
            <a:endParaRPr lang="en-US" sz="430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2458755" y="2743935"/>
            <a:ext cx="987504" cy="987504"/>
          </a:xfrm>
          <a:prstGeom prst="rect">
            <a:avLst/>
          </a:prstGeom>
        </p:spPr>
      </p:pic>
      <p:sp>
        <p:nvSpPr>
          <p:cNvPr id="5" name="Text 1"/>
          <p:cNvSpPr/>
          <p:nvPr/>
        </p:nvSpPr>
        <p:spPr>
          <a:xfrm>
            <a:off x="4019307" y="2549149"/>
            <a:ext cx="1253609"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Students</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4019307" y="3040163"/>
            <a:ext cx="2226707" cy="395049"/>
          </a:xfrm>
          <a:prstGeom prst="rect">
            <a:avLst/>
          </a:prstGeom>
          <a:noFill/>
          <a:ln/>
        </p:spPr>
        <p:txBody>
          <a:bodyPr wrap="non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Working Part-time</a:t>
            </a:r>
            <a:endParaRPr lang="en-US" sz="2200" dirty="0"/>
          </a:p>
        </p:txBody>
      </p:sp>
      <p:sp>
        <p:nvSpPr>
          <p:cNvPr id="7" name="Text 3"/>
          <p:cNvSpPr/>
          <p:nvPr/>
        </p:nvSpPr>
        <p:spPr>
          <a:xfrm>
            <a:off x="4019307" y="3557823"/>
            <a:ext cx="3590533" cy="446355"/>
          </a:xfrm>
          <a:prstGeom prst="rect">
            <a:avLst/>
          </a:prstGeom>
          <a:noFill/>
          <a:ln/>
        </p:spPr>
        <p:txBody>
          <a:bodyPr wrap="square" lIns="0" tIns="0" rIns="0" bIns="0" rtlCol="0" anchor="t"/>
          <a:lstStyle/>
          <a:p>
            <a:pPr marL="0" indent="0" algn="l">
              <a:lnSpc>
                <a:spcPts val="3100"/>
              </a:lnSpc>
              <a:buNone/>
            </a:pPr>
            <a:r>
              <a:rPr lang="en-US" sz="2000" dirty="0">
                <a:solidFill>
                  <a:srgbClr val="E0E4E6"/>
                </a:solidFill>
                <a:latin typeface="Barlow" pitchFamily="34" charset="0"/>
                <a:ea typeface="Barlow" pitchFamily="34" charset="-122"/>
                <a:cs typeface="Barlow" pitchFamily="34" charset="-120"/>
              </a:rPr>
              <a:t>(Often have more than one job)</a:t>
            </a:r>
            <a:endParaRPr lang="en-US" sz="2000" dirty="0"/>
          </a:p>
        </p:txBody>
      </p:sp>
      <p:pic>
        <p:nvPicPr>
          <p:cNvPr id="8" name="Image 2" descr="preencoded.png"/>
          <p:cNvPicPr>
            <a:picLocks noChangeAspect="1"/>
          </p:cNvPicPr>
          <p:nvPr/>
        </p:nvPicPr>
        <p:blipFill>
          <a:blip r:embed="rId5"/>
          <a:stretch>
            <a:fillRect/>
          </a:stretch>
        </p:blipFill>
        <p:spPr>
          <a:xfrm>
            <a:off x="2461147" y="4880918"/>
            <a:ext cx="987504" cy="987504"/>
          </a:xfrm>
          <a:prstGeom prst="rect">
            <a:avLst/>
          </a:prstGeom>
        </p:spPr>
      </p:pic>
      <p:sp>
        <p:nvSpPr>
          <p:cNvPr id="9" name="Text 4"/>
          <p:cNvSpPr/>
          <p:nvPr/>
        </p:nvSpPr>
        <p:spPr>
          <a:xfrm>
            <a:off x="4019307" y="4927611"/>
            <a:ext cx="2226707"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Employees</a:t>
            </a:r>
            <a:endParaRPr lang="en-US" sz="2400" dirty="0">
              <a:latin typeface="Arial" panose="020B0604020202020204" pitchFamily="34" charset="0"/>
              <a:cs typeface="Arial" panose="020B0604020202020204" pitchFamily="34" charset="0"/>
            </a:endParaRPr>
          </a:p>
        </p:txBody>
      </p:sp>
      <p:sp>
        <p:nvSpPr>
          <p:cNvPr id="10" name="Text 5"/>
          <p:cNvSpPr/>
          <p:nvPr/>
        </p:nvSpPr>
        <p:spPr>
          <a:xfrm>
            <a:off x="4019307" y="5418626"/>
            <a:ext cx="2991093" cy="469522"/>
          </a:xfrm>
          <a:prstGeom prst="rect">
            <a:avLst/>
          </a:prstGeom>
          <a:noFill/>
          <a:ln/>
        </p:spPr>
        <p:txBody>
          <a:bodyPr wrap="squar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Seeking financial clarity</a:t>
            </a:r>
            <a:endParaRPr lang="en-US" sz="2200" dirty="0"/>
          </a:p>
        </p:txBody>
      </p:sp>
      <p:pic>
        <p:nvPicPr>
          <p:cNvPr id="12" name="Picture 11">
            <a:extLst>
              <a:ext uri="{FF2B5EF4-FFF2-40B4-BE49-F238E27FC236}">
                <a16:creationId xmlns:a16="http://schemas.microsoft.com/office/drawing/2014/main" id="{042FC7B6-0F52-6577-7131-82A876459C9D}"/>
              </a:ext>
            </a:extLst>
          </p:cNvPr>
          <p:cNvPicPr>
            <a:picLocks noChangeAspect="1"/>
          </p:cNvPicPr>
          <p:nvPr/>
        </p:nvPicPr>
        <p:blipFill>
          <a:blip r:embed="rId6"/>
          <a:stretch>
            <a:fillRect/>
          </a:stretch>
        </p:blipFill>
        <p:spPr>
          <a:xfrm>
            <a:off x="189616" y="7641542"/>
            <a:ext cx="1812254" cy="412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82322" y="1284475"/>
            <a:ext cx="7802443" cy="558800"/>
          </a:xfrm>
          <a:prstGeom prst="rect">
            <a:avLst/>
          </a:prstGeom>
          <a:noFill/>
          <a:ln/>
        </p:spPr>
        <p:txBody>
          <a:bodyPr wrap="none" lIns="0" tIns="0" rIns="0" bIns="0" rtlCol="0" anchor="t"/>
          <a:lstStyle/>
          <a:p>
            <a:pPr marL="0" indent="0" algn="l">
              <a:lnSpc>
                <a:spcPts val="5400"/>
              </a:lnSpc>
              <a:buNone/>
            </a:pPr>
            <a:r>
              <a:rPr lang="en-US" sz="6500" b="1" dirty="0">
                <a:solidFill>
                  <a:srgbClr val="F0FCFF"/>
                </a:solidFill>
                <a:latin typeface="Arial" panose="020B0604020202020204" pitchFamily="34" charset="0"/>
                <a:ea typeface="Spline Sans Bold" pitchFamily="34" charset="-122"/>
                <a:cs typeface="Arial" panose="020B0604020202020204" pitchFamily="34" charset="0"/>
              </a:rPr>
              <a:t>Building SmartWage</a:t>
            </a:r>
            <a:endParaRPr lang="en-US" sz="6500" dirty="0">
              <a:latin typeface="Arial" panose="020B0604020202020204" pitchFamily="34" charset="0"/>
              <a:cs typeface="Arial" panose="020B0604020202020204" pitchFamily="34" charset="0"/>
            </a:endParaRPr>
          </a:p>
        </p:txBody>
      </p:sp>
      <p:sp>
        <p:nvSpPr>
          <p:cNvPr id="3" name="Text 1"/>
          <p:cNvSpPr/>
          <p:nvPr/>
        </p:nvSpPr>
        <p:spPr>
          <a:xfrm>
            <a:off x="1146453" y="3451826"/>
            <a:ext cx="152356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Tech Stack</a:t>
            </a:r>
            <a:endParaRPr lang="en-US" sz="2500" dirty="0">
              <a:latin typeface="Arial" panose="020B0604020202020204" pitchFamily="34" charset="0"/>
              <a:cs typeface="Arial" panose="020B0604020202020204" pitchFamily="34" charset="0"/>
            </a:endParaRPr>
          </a:p>
        </p:txBody>
      </p:sp>
      <p:sp>
        <p:nvSpPr>
          <p:cNvPr id="4" name="Text 2"/>
          <p:cNvSpPr/>
          <p:nvPr/>
        </p:nvSpPr>
        <p:spPr>
          <a:xfrm>
            <a:off x="1146453" y="4298123"/>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Frontend: Kotlin + Jetpack Compose</a:t>
            </a:r>
            <a:endParaRPr lang="en-US" sz="2000" dirty="0"/>
          </a:p>
        </p:txBody>
      </p:sp>
      <p:sp>
        <p:nvSpPr>
          <p:cNvPr id="5" name="Text 3"/>
          <p:cNvSpPr/>
          <p:nvPr/>
        </p:nvSpPr>
        <p:spPr>
          <a:xfrm>
            <a:off x="1146453" y="477949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Backend: Firebase + Room DB</a:t>
            </a:r>
            <a:endParaRPr lang="en-US" sz="2000" dirty="0"/>
          </a:p>
        </p:txBody>
      </p:sp>
      <p:sp>
        <p:nvSpPr>
          <p:cNvPr id="6" name="Text 4"/>
          <p:cNvSpPr/>
          <p:nvPr/>
        </p:nvSpPr>
        <p:spPr>
          <a:xfrm>
            <a:off x="1146453" y="526086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Authentication: Firebase Auth</a:t>
            </a:r>
            <a:endParaRPr lang="en-US" sz="2000" dirty="0"/>
          </a:p>
        </p:txBody>
      </p:sp>
      <p:sp>
        <p:nvSpPr>
          <p:cNvPr id="7" name="Text 5"/>
          <p:cNvSpPr/>
          <p:nvPr/>
        </p:nvSpPr>
        <p:spPr>
          <a:xfrm>
            <a:off x="6396990" y="3446502"/>
            <a:ext cx="1820148"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Development</a:t>
            </a:r>
            <a:endParaRPr lang="en-US" sz="2500" dirty="0">
              <a:latin typeface="Arial" panose="020B0604020202020204" pitchFamily="34" charset="0"/>
              <a:cs typeface="Arial" panose="020B0604020202020204" pitchFamily="34" charset="0"/>
            </a:endParaRPr>
          </a:p>
        </p:txBody>
      </p:sp>
      <p:sp>
        <p:nvSpPr>
          <p:cNvPr id="8" name="Text 6"/>
          <p:cNvSpPr/>
          <p:nvPr/>
        </p:nvSpPr>
        <p:spPr>
          <a:xfrm>
            <a:off x="6396990" y="4298123"/>
            <a:ext cx="209446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Agile approach</a:t>
            </a:r>
            <a:endParaRPr lang="en-US" sz="2000" dirty="0"/>
          </a:p>
        </p:txBody>
      </p:sp>
      <p:sp>
        <p:nvSpPr>
          <p:cNvPr id="9" name="Text 7"/>
          <p:cNvSpPr/>
          <p:nvPr/>
        </p:nvSpPr>
        <p:spPr>
          <a:xfrm>
            <a:off x="6396989" y="4779492"/>
            <a:ext cx="334414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UI/UX-driven development</a:t>
            </a:r>
            <a:endParaRPr lang="en-US" sz="2000" dirty="0"/>
          </a:p>
        </p:txBody>
      </p:sp>
      <p:sp>
        <p:nvSpPr>
          <p:cNvPr id="10" name="Text 8"/>
          <p:cNvSpPr/>
          <p:nvPr/>
        </p:nvSpPr>
        <p:spPr>
          <a:xfrm>
            <a:off x="6396990" y="5260862"/>
            <a:ext cx="137310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Testing</a:t>
            </a:r>
            <a:endParaRPr lang="en-US" sz="2000" dirty="0"/>
          </a:p>
        </p:txBody>
      </p:sp>
      <p:sp>
        <p:nvSpPr>
          <p:cNvPr id="11" name="Text 9"/>
          <p:cNvSpPr/>
          <p:nvPr/>
        </p:nvSpPr>
        <p:spPr>
          <a:xfrm>
            <a:off x="10526653" y="3446502"/>
            <a:ext cx="127853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Tax Rules</a:t>
            </a:r>
            <a:endParaRPr lang="en-US" sz="2500" dirty="0">
              <a:latin typeface="Arial" panose="020B0604020202020204" pitchFamily="34" charset="0"/>
              <a:cs typeface="Arial" panose="020B0604020202020204" pitchFamily="34" charset="0"/>
            </a:endParaRPr>
          </a:p>
        </p:txBody>
      </p:sp>
      <p:sp>
        <p:nvSpPr>
          <p:cNvPr id="12" name="Text 10"/>
          <p:cNvSpPr/>
          <p:nvPr/>
        </p:nvSpPr>
        <p:spPr>
          <a:xfrm>
            <a:off x="10526653" y="4298123"/>
            <a:ext cx="2822853"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Revenue.ie guidelines</a:t>
            </a:r>
            <a:endParaRPr lang="en-US" sz="2000" dirty="0"/>
          </a:p>
        </p:txBody>
      </p:sp>
      <p:sp>
        <p:nvSpPr>
          <p:cNvPr id="13" name="Text 11"/>
          <p:cNvSpPr/>
          <p:nvPr/>
        </p:nvSpPr>
        <p:spPr>
          <a:xfrm>
            <a:off x="10526653" y="4779492"/>
            <a:ext cx="2024159"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Tax Rate 2025</a:t>
            </a:r>
            <a:endParaRPr lang="en-US" sz="2000" dirty="0"/>
          </a:p>
        </p:txBody>
      </p:sp>
      <p:sp>
        <p:nvSpPr>
          <p:cNvPr id="14" name="Rectangle 13">
            <a:extLst>
              <a:ext uri="{FF2B5EF4-FFF2-40B4-BE49-F238E27FC236}">
                <a16:creationId xmlns:a16="http://schemas.microsoft.com/office/drawing/2014/main" id="{43476BFF-7689-9192-FC35-06B9928F166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14">
            <a:extLst>
              <a:ext uri="{FF2B5EF4-FFF2-40B4-BE49-F238E27FC236}">
                <a16:creationId xmlns:a16="http://schemas.microsoft.com/office/drawing/2014/main" id="{4F4013B4-8676-D83D-F65A-035A20870CB8}"/>
              </a:ext>
            </a:extLst>
          </p:cNvPr>
          <p:cNvPicPr>
            <a:picLocks noChangeAspect="1"/>
          </p:cNvPicPr>
          <p:nvPr/>
        </p:nvPicPr>
        <p:blipFill>
          <a:blip r:embed="rId3"/>
          <a:stretch>
            <a:fillRect/>
          </a:stretch>
        </p:blipFill>
        <p:spPr>
          <a:xfrm>
            <a:off x="12669118" y="7711986"/>
            <a:ext cx="1812254" cy="412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8172111" y="536519"/>
            <a:ext cx="3993355" cy="676989"/>
          </a:xfrm>
          <a:prstGeom prst="rect">
            <a:avLst/>
          </a:prstGeom>
          <a:noFill/>
          <a:ln/>
        </p:spPr>
        <p:txBody>
          <a:bodyPr wrap="none" lIns="0" tIns="0" rIns="0" bIns="0" rtlCol="0" anchor="t"/>
          <a:lstStyle/>
          <a:p>
            <a:pPr marL="0" indent="0" algn="l">
              <a:lnSpc>
                <a:spcPts val="5300"/>
              </a:lnSpc>
              <a:buNone/>
            </a:pPr>
            <a:r>
              <a:rPr lang="en-US" sz="6500" b="1" dirty="0">
                <a:solidFill>
                  <a:srgbClr val="F0FCFF"/>
                </a:solidFill>
                <a:latin typeface="Aptos Serif" panose="02020604070405020304" pitchFamily="18" charset="0"/>
                <a:ea typeface="Spline Sans Bold" pitchFamily="34" charset="-122"/>
                <a:cs typeface="Aptos Serif" panose="02020604070405020304" pitchFamily="18" charset="0"/>
              </a:rPr>
              <a:t>Live Demo</a:t>
            </a:r>
            <a:endParaRPr lang="en-US" sz="6500" dirty="0">
              <a:latin typeface="Aptos Serif" panose="02020604070405020304" pitchFamily="18" charset="0"/>
              <a:cs typeface="Aptos Serif" panose="02020604070405020304" pitchFamily="18" charset="0"/>
            </a:endParaRPr>
          </a:p>
        </p:txBody>
      </p:sp>
      <p:pic>
        <p:nvPicPr>
          <p:cNvPr id="4" name="Image 1" descr="preencoded.png"/>
          <p:cNvPicPr>
            <a:picLocks noChangeAspect="1"/>
          </p:cNvPicPr>
          <p:nvPr/>
        </p:nvPicPr>
        <p:blipFill>
          <a:blip r:embed="rId4"/>
          <a:stretch>
            <a:fillRect/>
          </a:stretch>
        </p:blipFill>
        <p:spPr>
          <a:xfrm>
            <a:off x="6972862" y="1647945"/>
            <a:ext cx="1218605" cy="1462326"/>
          </a:xfrm>
          <a:prstGeom prst="rect">
            <a:avLst/>
          </a:prstGeom>
        </p:spPr>
      </p:pic>
      <p:sp>
        <p:nvSpPr>
          <p:cNvPr id="5" name="Text 1"/>
          <p:cNvSpPr/>
          <p:nvPr/>
        </p:nvSpPr>
        <p:spPr>
          <a:xfrm>
            <a:off x="8556989" y="1891666"/>
            <a:ext cx="200941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Income Input</a:t>
            </a:r>
            <a:endParaRPr lang="en-US" sz="3000" dirty="0">
              <a:latin typeface="Arial" panose="020B0604020202020204" pitchFamily="34" charset="0"/>
              <a:cs typeface="Arial" panose="020B0604020202020204" pitchFamily="34" charset="0"/>
            </a:endParaRPr>
          </a:p>
        </p:txBody>
      </p:sp>
      <p:sp>
        <p:nvSpPr>
          <p:cNvPr id="6" name="Text 2"/>
          <p:cNvSpPr/>
          <p:nvPr/>
        </p:nvSpPr>
        <p:spPr>
          <a:xfrm>
            <a:off x="8556988" y="2334846"/>
            <a:ext cx="4745628"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payslips with gross pay and taxes paid</a:t>
            </a:r>
            <a:endParaRPr lang="en-US" sz="2200" dirty="0"/>
          </a:p>
        </p:txBody>
      </p:sp>
      <p:pic>
        <p:nvPicPr>
          <p:cNvPr id="7" name="Image 2" descr="preencoded.png"/>
          <p:cNvPicPr>
            <a:picLocks noChangeAspect="1"/>
          </p:cNvPicPr>
          <p:nvPr/>
        </p:nvPicPr>
        <p:blipFill>
          <a:blip r:embed="rId5"/>
          <a:stretch>
            <a:fillRect/>
          </a:stretch>
        </p:blipFill>
        <p:spPr>
          <a:xfrm>
            <a:off x="6972862" y="3110271"/>
            <a:ext cx="1218605" cy="1462326"/>
          </a:xfrm>
          <a:prstGeom prst="rect">
            <a:avLst/>
          </a:prstGeom>
        </p:spPr>
      </p:pic>
      <p:sp>
        <p:nvSpPr>
          <p:cNvPr id="8" name="Text 3"/>
          <p:cNvSpPr/>
          <p:nvPr/>
        </p:nvSpPr>
        <p:spPr>
          <a:xfrm>
            <a:off x="8558929" y="3308896"/>
            <a:ext cx="2121171"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Expense Input</a:t>
            </a:r>
            <a:endParaRPr lang="en-US" sz="3000" dirty="0">
              <a:latin typeface="Arial" panose="020B0604020202020204" pitchFamily="34" charset="0"/>
              <a:cs typeface="Arial" panose="020B0604020202020204" pitchFamily="34" charset="0"/>
            </a:endParaRPr>
          </a:p>
        </p:txBody>
      </p:sp>
      <p:sp>
        <p:nvSpPr>
          <p:cNvPr id="9" name="Text 4"/>
          <p:cNvSpPr/>
          <p:nvPr/>
        </p:nvSpPr>
        <p:spPr>
          <a:xfrm>
            <a:off x="8558929" y="3815134"/>
            <a:ext cx="448187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rent or tuition fee paid, if applicable</a:t>
            </a:r>
            <a:endParaRPr lang="en-US" sz="2200" dirty="0"/>
          </a:p>
        </p:txBody>
      </p:sp>
      <p:pic>
        <p:nvPicPr>
          <p:cNvPr id="10" name="Image 3" descr="preencoded.png"/>
          <p:cNvPicPr>
            <a:picLocks noChangeAspect="1"/>
          </p:cNvPicPr>
          <p:nvPr/>
        </p:nvPicPr>
        <p:blipFill>
          <a:blip r:embed="rId6"/>
          <a:stretch>
            <a:fillRect/>
          </a:stretch>
        </p:blipFill>
        <p:spPr>
          <a:xfrm>
            <a:off x="6972862" y="4572596"/>
            <a:ext cx="1218605" cy="1462326"/>
          </a:xfrm>
          <a:prstGeom prst="rect">
            <a:avLst/>
          </a:prstGeom>
        </p:spPr>
      </p:pic>
      <p:sp>
        <p:nvSpPr>
          <p:cNvPr id="11" name="Text 5"/>
          <p:cNvSpPr/>
          <p:nvPr/>
        </p:nvSpPr>
        <p:spPr>
          <a:xfrm>
            <a:off x="8556987" y="4771834"/>
            <a:ext cx="2708077"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View Tax Breakdown</a:t>
            </a:r>
            <a:endParaRPr lang="en-US" sz="3000" dirty="0">
              <a:latin typeface="Arial" panose="020B0604020202020204" pitchFamily="34" charset="0"/>
              <a:cs typeface="Arial" panose="020B0604020202020204" pitchFamily="34" charset="0"/>
            </a:endParaRPr>
          </a:p>
        </p:txBody>
      </p:sp>
      <p:sp>
        <p:nvSpPr>
          <p:cNvPr id="12" name="Text 6"/>
          <p:cNvSpPr/>
          <p:nvPr/>
        </p:nvSpPr>
        <p:spPr>
          <a:xfrm>
            <a:off x="8556988" y="5279845"/>
            <a:ext cx="440059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See expected tax amount and net pay instantly</a:t>
            </a:r>
            <a:endParaRPr lang="en-US" sz="2200" dirty="0"/>
          </a:p>
        </p:txBody>
      </p:sp>
      <p:pic>
        <p:nvPicPr>
          <p:cNvPr id="13" name="Image 4" descr="preencoded.png"/>
          <p:cNvPicPr>
            <a:picLocks noChangeAspect="1"/>
          </p:cNvPicPr>
          <p:nvPr/>
        </p:nvPicPr>
        <p:blipFill>
          <a:blip r:embed="rId7"/>
          <a:stretch>
            <a:fillRect/>
          </a:stretch>
        </p:blipFill>
        <p:spPr>
          <a:xfrm>
            <a:off x="6972862" y="6034922"/>
            <a:ext cx="1218605" cy="1462326"/>
          </a:xfrm>
          <a:prstGeom prst="rect">
            <a:avLst/>
          </a:prstGeom>
        </p:spPr>
      </p:pic>
      <p:sp>
        <p:nvSpPr>
          <p:cNvPr id="14" name="Text 7"/>
          <p:cNvSpPr/>
          <p:nvPr/>
        </p:nvSpPr>
        <p:spPr>
          <a:xfrm>
            <a:off x="8558929" y="6206639"/>
            <a:ext cx="183669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Get Insights</a:t>
            </a:r>
            <a:endParaRPr lang="en-US" sz="3000" dirty="0">
              <a:latin typeface="Arial" panose="020B0604020202020204" pitchFamily="34" charset="0"/>
              <a:cs typeface="Arial" panose="020B0604020202020204" pitchFamily="34" charset="0"/>
            </a:endParaRPr>
          </a:p>
        </p:txBody>
      </p:sp>
      <p:sp>
        <p:nvSpPr>
          <p:cNvPr id="15" name="Text 8"/>
          <p:cNvSpPr/>
          <p:nvPr/>
        </p:nvSpPr>
        <p:spPr>
          <a:xfrm>
            <a:off x="8556987" y="6715763"/>
            <a:ext cx="3606537"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Understand over/underpayment of tax</a:t>
            </a:r>
            <a:endParaRPr lang="en-US" sz="2200" dirty="0"/>
          </a:p>
        </p:txBody>
      </p:sp>
      <p:sp>
        <p:nvSpPr>
          <p:cNvPr id="16" name="Rectangle 15">
            <a:extLst>
              <a:ext uri="{FF2B5EF4-FFF2-40B4-BE49-F238E27FC236}">
                <a16:creationId xmlns:a16="http://schemas.microsoft.com/office/drawing/2014/main" id="{37C5856A-E735-37C8-3E8F-5CDC51773D96}"/>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a:extLst>
              <a:ext uri="{FF2B5EF4-FFF2-40B4-BE49-F238E27FC236}">
                <a16:creationId xmlns:a16="http://schemas.microsoft.com/office/drawing/2014/main" id="{91C0142C-9F97-03B7-EEB9-33D46BCFA4D9}"/>
              </a:ext>
            </a:extLst>
          </p:cNvPr>
          <p:cNvPicPr>
            <a:picLocks noChangeAspect="1"/>
          </p:cNvPicPr>
          <p:nvPr/>
        </p:nvPicPr>
        <p:blipFill>
          <a:blip r:embed="rId8"/>
          <a:stretch>
            <a:fillRect/>
          </a:stretch>
        </p:blipFill>
        <p:spPr>
          <a:xfrm>
            <a:off x="12669118" y="7711986"/>
            <a:ext cx="1812254" cy="412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3" name="Shape 14">
            <a:extLst>
              <a:ext uri="{FF2B5EF4-FFF2-40B4-BE49-F238E27FC236}">
                <a16:creationId xmlns:a16="http://schemas.microsoft.com/office/drawing/2014/main" id="{B46A35AC-9198-4041-FD38-03D813EBE0A8}"/>
              </a:ext>
            </a:extLst>
          </p:cNvPr>
          <p:cNvSpPr/>
          <p:nvPr/>
        </p:nvSpPr>
        <p:spPr>
          <a:xfrm>
            <a:off x="7101243" y="5330269"/>
            <a:ext cx="762221" cy="45719"/>
          </a:xfrm>
          <a:prstGeom prst="roundRect">
            <a:avLst>
              <a:gd name="adj" fmla="val 1215000"/>
            </a:avLst>
          </a:prstGeom>
          <a:solidFill>
            <a:srgbClr val="7030A0"/>
          </a:solidFill>
          <a:ln/>
        </p:spPr>
        <p:txBody>
          <a:bodyPr/>
          <a:lstStyle/>
          <a:p>
            <a:endParaRPr lang="en-IE">
              <a:solidFill>
                <a:srgbClr val="B6CBB6"/>
              </a:solidFill>
              <a:effectLst>
                <a:outerShdw blurRad="38100" dist="38100" dir="2700000" algn="tl">
                  <a:srgbClr val="000000">
                    <a:alpha val="43137"/>
                  </a:srgbClr>
                </a:outerShdw>
              </a:effectLst>
            </a:endParaRPr>
          </a:p>
        </p:txBody>
      </p:sp>
      <p:sp>
        <p:nvSpPr>
          <p:cNvPr id="33" name="Shape 10">
            <a:extLst>
              <a:ext uri="{FF2B5EF4-FFF2-40B4-BE49-F238E27FC236}">
                <a16:creationId xmlns:a16="http://schemas.microsoft.com/office/drawing/2014/main" id="{C3BDF4D1-C8C8-1C36-2E3B-BE93DF1DD201}"/>
              </a:ext>
            </a:extLst>
          </p:cNvPr>
          <p:cNvSpPr/>
          <p:nvPr/>
        </p:nvSpPr>
        <p:spPr>
          <a:xfrm>
            <a:off x="7081103" y="4201919"/>
            <a:ext cx="806563" cy="45719"/>
          </a:xfrm>
          <a:prstGeom prst="roundRect">
            <a:avLst>
              <a:gd name="adj" fmla="val 1215000"/>
            </a:avLst>
          </a:prstGeom>
          <a:solidFill>
            <a:srgbClr val="C00000"/>
          </a:solidFill>
          <a:ln/>
        </p:spPr>
        <p:txBody>
          <a:bodyPr/>
          <a:lstStyle/>
          <a:p>
            <a:endParaRPr lang="en-IE">
              <a:effectLst>
                <a:outerShdw blurRad="38100" dist="38100" dir="2700000" algn="tl">
                  <a:srgbClr val="000000">
                    <a:alpha val="43137"/>
                  </a:srgbClr>
                </a:outerShdw>
              </a:effectLst>
            </a:endParaRPr>
          </a:p>
        </p:txBody>
      </p:sp>
      <p:sp>
        <p:nvSpPr>
          <p:cNvPr id="25" name="Shape 2">
            <a:extLst>
              <a:ext uri="{FF2B5EF4-FFF2-40B4-BE49-F238E27FC236}">
                <a16:creationId xmlns:a16="http://schemas.microsoft.com/office/drawing/2014/main" id="{E41A30EF-9B84-EBEC-2AF8-8275B7EA5CAE}"/>
              </a:ext>
            </a:extLst>
          </p:cNvPr>
          <p:cNvSpPr/>
          <p:nvPr/>
        </p:nvSpPr>
        <p:spPr>
          <a:xfrm>
            <a:off x="7081104" y="2019982"/>
            <a:ext cx="782360" cy="45719"/>
          </a:xfrm>
          <a:prstGeom prst="roundRect">
            <a:avLst>
              <a:gd name="adj" fmla="val 1215000"/>
            </a:avLst>
          </a:prstGeom>
          <a:solidFill>
            <a:srgbClr val="293A78"/>
          </a:solidFill>
          <a:ln/>
        </p:spPr>
        <p:txBody>
          <a:bodyPr/>
          <a:lstStyle/>
          <a:p>
            <a:endParaRPr lang="en-IE">
              <a:effectLst>
                <a:outerShdw blurRad="38100" dist="38100" dir="2700000" algn="tl">
                  <a:srgbClr val="000000">
                    <a:alpha val="43137"/>
                  </a:srgbClr>
                </a:outerShdw>
              </a:effectLst>
            </a:endParaRPr>
          </a:p>
        </p:txBody>
      </p:sp>
      <p:sp>
        <p:nvSpPr>
          <p:cNvPr id="29" name="Shape 6">
            <a:extLst>
              <a:ext uri="{FF2B5EF4-FFF2-40B4-BE49-F238E27FC236}">
                <a16:creationId xmlns:a16="http://schemas.microsoft.com/office/drawing/2014/main" id="{4256944A-9482-0C13-4EB2-CC8412AB18A2}"/>
              </a:ext>
            </a:extLst>
          </p:cNvPr>
          <p:cNvSpPr/>
          <p:nvPr/>
        </p:nvSpPr>
        <p:spPr>
          <a:xfrm>
            <a:off x="7081104" y="3103332"/>
            <a:ext cx="782360" cy="45719"/>
          </a:xfrm>
          <a:prstGeom prst="roundRect">
            <a:avLst>
              <a:gd name="adj" fmla="val 1215000"/>
            </a:avLst>
          </a:prstGeom>
          <a:solidFill>
            <a:schemeClr val="accent6">
              <a:lumMod val="75000"/>
            </a:schemeClr>
          </a:solidFill>
          <a:ln/>
        </p:spPr>
        <p:txBody>
          <a:bodyPr/>
          <a:lstStyle/>
          <a:p>
            <a:endParaRPr lang="en-IE">
              <a:effectLst>
                <a:outerShdw blurRad="38100" dist="38100" dir="2700000" algn="tl">
                  <a:srgbClr val="000000">
                    <a:alpha val="43137"/>
                  </a:srgbClr>
                </a:outerShdw>
              </a:effectLst>
            </a:endParaRPr>
          </a:p>
        </p:txBody>
      </p:sp>
      <p:pic>
        <p:nvPicPr>
          <p:cNvPr id="42" name="Picture 41">
            <a:extLst>
              <a:ext uri="{FF2B5EF4-FFF2-40B4-BE49-F238E27FC236}">
                <a16:creationId xmlns:a16="http://schemas.microsoft.com/office/drawing/2014/main" id="{CB02C828-145F-DD4B-A1FA-B34060D5BA76}"/>
              </a:ext>
            </a:extLst>
          </p:cNvPr>
          <p:cNvPicPr>
            <a:picLocks noChangeAspect="1"/>
          </p:cNvPicPr>
          <p:nvPr/>
        </p:nvPicPr>
        <p:blipFill>
          <a:blip r:embed="rId3"/>
          <a:stretch>
            <a:fillRect/>
          </a:stretch>
        </p:blipFill>
        <p:spPr>
          <a:xfrm>
            <a:off x="7834666" y="0"/>
            <a:ext cx="6795734" cy="8253564"/>
          </a:xfrm>
          <a:prstGeom prst="rect">
            <a:avLst/>
          </a:prstGeom>
        </p:spPr>
      </p:pic>
      <p:sp>
        <p:nvSpPr>
          <p:cNvPr id="3" name="Text 0"/>
          <p:cNvSpPr/>
          <p:nvPr/>
        </p:nvSpPr>
        <p:spPr>
          <a:xfrm>
            <a:off x="673924" y="570229"/>
            <a:ext cx="3760073" cy="685800"/>
          </a:xfrm>
          <a:prstGeom prst="rect">
            <a:avLst/>
          </a:prstGeom>
          <a:noFill/>
          <a:ln/>
        </p:spPr>
        <p:txBody>
          <a:bodyPr wrap="none" lIns="0" tIns="0" rIns="0" bIns="0" rtlCol="0" anchor="t"/>
          <a:lstStyle/>
          <a:p>
            <a:pPr marL="0" indent="0" algn="l">
              <a:lnSpc>
                <a:spcPts val="5400"/>
              </a:lnSpc>
              <a:buNone/>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Project Timeline</a:t>
            </a:r>
            <a:endParaRPr lang="en-US" sz="4000" dirty="0">
              <a:solidFill>
                <a:schemeClr val="bg1"/>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endParaRPr>
          </a:p>
        </p:txBody>
      </p:sp>
      <p:sp>
        <p:nvSpPr>
          <p:cNvPr id="4" name="Shape 1"/>
          <p:cNvSpPr/>
          <p:nvPr/>
        </p:nvSpPr>
        <p:spPr>
          <a:xfrm>
            <a:off x="915315" y="2331958"/>
            <a:ext cx="66802" cy="3707620"/>
          </a:xfrm>
          <a:prstGeom prst="roundRect">
            <a:avLst>
              <a:gd name="adj" fmla="val 1215000"/>
            </a:avLst>
          </a:prstGeom>
          <a:solidFill>
            <a:srgbClr val="FFFFFF">
              <a:alpha val="24000"/>
            </a:srgbClr>
          </a:solidFill>
          <a:ln>
            <a:solidFill>
              <a:schemeClr val="bg1"/>
            </a:solidFill>
          </a:ln>
        </p:spPr>
        <p:txBody>
          <a:bodyPr/>
          <a:lstStyle/>
          <a:p>
            <a:endParaRPr lang="en-IE" dirty="0"/>
          </a:p>
        </p:txBody>
      </p:sp>
      <p:sp>
        <p:nvSpPr>
          <p:cNvPr id="5" name="Shape 2"/>
          <p:cNvSpPr/>
          <p:nvPr/>
        </p:nvSpPr>
        <p:spPr>
          <a:xfrm>
            <a:off x="1198871" y="2493063"/>
            <a:ext cx="740569" cy="30480"/>
          </a:xfrm>
          <a:prstGeom prst="roundRect">
            <a:avLst>
              <a:gd name="adj" fmla="val 1215000"/>
            </a:avLst>
          </a:prstGeom>
          <a:solidFill>
            <a:srgbClr val="16FFBB"/>
          </a:solidFill>
          <a:ln/>
        </p:spPr>
        <p:txBody>
          <a:bodyPr/>
          <a:lstStyle/>
          <a:p>
            <a:endParaRPr lang="en-IE">
              <a:solidFill>
                <a:srgbClr val="16FFBB"/>
              </a:solidFill>
              <a:effectLst>
                <a:outerShdw blurRad="38100" dist="38100" dir="2700000" algn="tl">
                  <a:srgbClr val="000000">
                    <a:alpha val="43137"/>
                  </a:srgbClr>
                </a:outerShdw>
              </a:effectLst>
            </a:endParaRPr>
          </a:p>
        </p:txBody>
      </p:sp>
      <p:sp>
        <p:nvSpPr>
          <p:cNvPr id="6" name="Shape 3"/>
          <p:cNvSpPr/>
          <p:nvPr/>
        </p:nvSpPr>
        <p:spPr>
          <a:xfrm>
            <a:off x="673924" y="2230649"/>
            <a:ext cx="555427" cy="555427"/>
          </a:xfrm>
          <a:prstGeom prst="roundRect">
            <a:avLst>
              <a:gd name="adj" fmla="val 66675"/>
            </a:avLst>
          </a:prstGeom>
          <a:solidFill>
            <a:srgbClr val="0A081B"/>
          </a:solidFill>
          <a:ln w="30480">
            <a:solidFill>
              <a:srgbClr val="16FFBB"/>
            </a:solidFill>
            <a:prstDash val="solid"/>
          </a:ln>
        </p:spPr>
        <p:txBody>
          <a:bodyPr/>
          <a:lstStyle/>
          <a:p>
            <a:endParaRPr lang="en-IE">
              <a:effectLst>
                <a:outerShdw blurRad="38100" dist="38100" dir="2700000" algn="tl">
                  <a:srgbClr val="000000">
                    <a:alpha val="43137"/>
                  </a:srgbClr>
                </a:outerShdw>
              </a:effectLst>
            </a:endParaRPr>
          </a:p>
        </p:txBody>
      </p:sp>
      <p:sp>
        <p:nvSpPr>
          <p:cNvPr id="7" name="Text 4"/>
          <p:cNvSpPr/>
          <p:nvPr/>
        </p:nvSpPr>
        <p:spPr>
          <a:xfrm>
            <a:off x="876205" y="2375071"/>
            <a:ext cx="134005" cy="25209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1</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 5"/>
          <p:cNvSpPr/>
          <p:nvPr/>
        </p:nvSpPr>
        <p:spPr>
          <a:xfrm>
            <a:off x="2022189" y="2381937"/>
            <a:ext cx="1667796" cy="321294"/>
          </a:xfrm>
          <a:prstGeom prst="rect">
            <a:avLst/>
          </a:prstGeom>
          <a:noFill/>
          <a:ln/>
        </p:spPr>
        <p:txBody>
          <a:bodyPr wrap="none" lIns="0" tIns="0" rIns="0" bIns="0" rtlCol="0" anchor="t"/>
          <a:lstStyle/>
          <a:p>
            <a:pPr marL="0" indent="0" algn="l">
              <a:lnSpc>
                <a:spcPts val="2700"/>
              </a:lnSpc>
              <a:buNone/>
            </a:pPr>
            <a:r>
              <a:rPr lang="en-US" sz="3000" b="1" dirty="0">
                <a:solidFill>
                  <a:srgbClr val="16FFBB"/>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Research</a:t>
            </a:r>
            <a:endParaRPr lang="en-US" sz="3000" dirty="0">
              <a:solidFill>
                <a:srgbClr val="16FFB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Shape 6"/>
          <p:cNvSpPr/>
          <p:nvPr/>
        </p:nvSpPr>
        <p:spPr>
          <a:xfrm>
            <a:off x="1198871" y="3576413"/>
            <a:ext cx="740569" cy="30480"/>
          </a:xfrm>
          <a:prstGeom prst="roundRect">
            <a:avLst>
              <a:gd name="adj" fmla="val 1215000"/>
            </a:avLst>
          </a:prstGeom>
          <a:solidFill>
            <a:srgbClr val="29DDDA"/>
          </a:solidFill>
          <a:ln/>
        </p:spPr>
        <p:txBody>
          <a:bodyPr/>
          <a:lstStyle/>
          <a:p>
            <a:endParaRPr lang="en-IE">
              <a:effectLst>
                <a:outerShdw blurRad="38100" dist="38100" dir="2700000" algn="tl">
                  <a:srgbClr val="000000">
                    <a:alpha val="43137"/>
                  </a:srgbClr>
                </a:outerShdw>
              </a:effectLst>
            </a:endParaRPr>
          </a:p>
        </p:txBody>
      </p:sp>
      <p:sp>
        <p:nvSpPr>
          <p:cNvPr id="10" name="Shape 7"/>
          <p:cNvSpPr/>
          <p:nvPr/>
        </p:nvSpPr>
        <p:spPr>
          <a:xfrm>
            <a:off x="673924" y="3313999"/>
            <a:ext cx="555427" cy="555427"/>
          </a:xfrm>
          <a:prstGeom prst="roundRect">
            <a:avLst>
              <a:gd name="adj" fmla="val 66675"/>
            </a:avLst>
          </a:prstGeom>
          <a:solidFill>
            <a:srgbClr val="0A081B"/>
          </a:solidFill>
          <a:ln w="30480">
            <a:solidFill>
              <a:srgbClr val="29DDDA"/>
            </a:solidFill>
            <a:prstDash val="solid"/>
          </a:ln>
        </p:spPr>
        <p:txBody>
          <a:bodyPr/>
          <a:lstStyle/>
          <a:p>
            <a:endParaRPr lang="en-IE">
              <a:effectLst>
                <a:outerShdw blurRad="38100" dist="38100" dir="2700000" algn="tl">
                  <a:srgbClr val="000000">
                    <a:alpha val="43137"/>
                  </a:srgbClr>
                </a:outerShdw>
              </a:effectLst>
            </a:endParaRPr>
          </a:p>
        </p:txBody>
      </p:sp>
      <p:sp>
        <p:nvSpPr>
          <p:cNvPr id="11" name="Text 8"/>
          <p:cNvSpPr/>
          <p:nvPr/>
        </p:nvSpPr>
        <p:spPr>
          <a:xfrm>
            <a:off x="855103" y="3448444"/>
            <a:ext cx="188213" cy="28866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2</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Text 9"/>
          <p:cNvSpPr/>
          <p:nvPr/>
        </p:nvSpPr>
        <p:spPr>
          <a:xfrm>
            <a:off x="2006890" y="3484302"/>
            <a:ext cx="3760073" cy="411480"/>
          </a:xfrm>
          <a:prstGeom prst="rect">
            <a:avLst/>
          </a:prstGeom>
          <a:noFill/>
          <a:ln/>
        </p:spPr>
        <p:txBody>
          <a:bodyPr wrap="none" lIns="0" tIns="0" rIns="0" bIns="0" rtlCol="0" anchor="t"/>
          <a:lstStyle/>
          <a:p>
            <a:pPr marL="0" indent="0" algn="l">
              <a:lnSpc>
                <a:spcPts val="2700"/>
              </a:lnSpc>
              <a:buNone/>
            </a:pP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Design</a:t>
            </a:r>
            <a:r>
              <a:rPr lang="en-US" sz="300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&amp; Prototyping</a:t>
            </a:r>
            <a:endParaRPr lang="en-US" sz="3000" dirty="0">
              <a:solidFill>
                <a:srgbClr val="29DDDA"/>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Shape 10"/>
          <p:cNvSpPr/>
          <p:nvPr/>
        </p:nvSpPr>
        <p:spPr>
          <a:xfrm>
            <a:off x="1198871" y="4659762"/>
            <a:ext cx="740569" cy="30480"/>
          </a:xfrm>
          <a:prstGeom prst="roundRect">
            <a:avLst>
              <a:gd name="adj" fmla="val 1215000"/>
            </a:avLst>
          </a:prstGeom>
          <a:solidFill>
            <a:srgbClr val="37A7E7"/>
          </a:solidFill>
          <a:ln/>
        </p:spPr>
        <p:txBody>
          <a:bodyPr/>
          <a:lstStyle/>
          <a:p>
            <a:endParaRPr lang="en-IE">
              <a:effectLst>
                <a:outerShdw blurRad="38100" dist="38100" dir="2700000" algn="tl">
                  <a:srgbClr val="000000">
                    <a:alpha val="43137"/>
                  </a:srgbClr>
                </a:outerShdw>
              </a:effectLst>
            </a:endParaRPr>
          </a:p>
        </p:txBody>
      </p:sp>
      <p:sp>
        <p:nvSpPr>
          <p:cNvPr id="14" name="Shape 11"/>
          <p:cNvSpPr/>
          <p:nvPr/>
        </p:nvSpPr>
        <p:spPr>
          <a:xfrm>
            <a:off x="673924" y="4397349"/>
            <a:ext cx="555427" cy="555427"/>
          </a:xfrm>
          <a:prstGeom prst="roundRect">
            <a:avLst>
              <a:gd name="adj" fmla="val 66675"/>
            </a:avLst>
          </a:prstGeom>
          <a:solidFill>
            <a:srgbClr val="0A081B"/>
          </a:solidFill>
          <a:ln w="30480">
            <a:solidFill>
              <a:srgbClr val="37A7E7"/>
            </a:solidFill>
            <a:prstDash val="solid"/>
          </a:ln>
        </p:spPr>
        <p:txBody>
          <a:bodyPr/>
          <a:lstStyle/>
          <a:p>
            <a:endParaRPr lang="en-IE">
              <a:effectLst>
                <a:outerShdw blurRad="38100" dist="38100" dir="2700000" algn="tl">
                  <a:srgbClr val="000000">
                    <a:alpha val="43137"/>
                  </a:srgbClr>
                </a:outerShdw>
              </a:effectLst>
            </a:endParaRPr>
          </a:p>
        </p:txBody>
      </p:sp>
      <p:sp>
        <p:nvSpPr>
          <p:cNvPr id="15" name="Text 12"/>
          <p:cNvSpPr/>
          <p:nvPr/>
        </p:nvSpPr>
        <p:spPr>
          <a:xfrm>
            <a:off x="800745" y="4541296"/>
            <a:ext cx="329089" cy="41148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3</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Text 13"/>
          <p:cNvSpPr/>
          <p:nvPr/>
        </p:nvSpPr>
        <p:spPr>
          <a:xfrm>
            <a:off x="2006890" y="4548866"/>
            <a:ext cx="3266432" cy="411480"/>
          </a:xfrm>
          <a:prstGeom prst="rect">
            <a:avLst/>
          </a:prstGeom>
          <a:noFill/>
          <a:ln/>
        </p:spPr>
        <p:txBody>
          <a:bodyPr wrap="none" lIns="0" tIns="0" rIns="0" bIns="0" rtlCol="0" anchor="t"/>
          <a:lstStyle/>
          <a:p>
            <a:pPr marL="0" indent="0" algn="l">
              <a:lnSpc>
                <a:spcPts val="2700"/>
              </a:lnSpc>
              <a:buNone/>
            </a:pPr>
            <a:r>
              <a:rPr lang="en-US" sz="3000" b="1" dirty="0">
                <a:solidFill>
                  <a:srgbClr val="37A7E7"/>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MVP Development</a:t>
            </a:r>
            <a:endParaRPr lang="en-US" sz="3000" dirty="0">
              <a:solidFill>
                <a:srgbClr val="37A7E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Shape 14"/>
          <p:cNvSpPr/>
          <p:nvPr/>
        </p:nvSpPr>
        <p:spPr>
          <a:xfrm>
            <a:off x="1198871" y="5743111"/>
            <a:ext cx="740569" cy="45719"/>
          </a:xfrm>
          <a:prstGeom prst="roundRect">
            <a:avLst>
              <a:gd name="adj" fmla="val 1215000"/>
            </a:avLst>
          </a:prstGeom>
          <a:solidFill>
            <a:srgbClr val="00B050"/>
          </a:solidFill>
          <a:ln/>
        </p:spPr>
        <p:txBody>
          <a:bodyPr/>
          <a:lstStyle/>
          <a:p>
            <a:endParaRPr lang="en-IE">
              <a:effectLst>
                <a:outerShdw blurRad="38100" dist="38100" dir="2700000" algn="tl">
                  <a:srgbClr val="000000">
                    <a:alpha val="43137"/>
                  </a:srgbClr>
                </a:outerShdw>
              </a:effectLst>
            </a:endParaRPr>
          </a:p>
        </p:txBody>
      </p:sp>
      <p:sp>
        <p:nvSpPr>
          <p:cNvPr id="18" name="Shape 15"/>
          <p:cNvSpPr/>
          <p:nvPr/>
        </p:nvSpPr>
        <p:spPr>
          <a:xfrm>
            <a:off x="673924" y="5480698"/>
            <a:ext cx="555427" cy="555427"/>
          </a:xfrm>
          <a:prstGeom prst="roundRect">
            <a:avLst>
              <a:gd name="adj" fmla="val 66675"/>
            </a:avLst>
          </a:prstGeom>
          <a:solidFill>
            <a:srgbClr val="0A081B"/>
          </a:solidFill>
          <a:ln w="30480">
            <a:solidFill>
              <a:srgbClr val="00B050"/>
            </a:solidFill>
            <a:prstDash val="solid"/>
          </a:ln>
        </p:spPr>
        <p:txBody>
          <a:bodyPr/>
          <a:lstStyle/>
          <a:p>
            <a:endParaRPr lang="en-IE">
              <a:effectLst>
                <a:outerShdw blurRad="38100" dist="38100" dir="2700000" algn="tl">
                  <a:srgbClr val="000000">
                    <a:alpha val="43137"/>
                  </a:srgbClr>
                </a:outerShdw>
              </a:effectLst>
            </a:endParaRPr>
          </a:p>
        </p:txBody>
      </p:sp>
      <p:sp>
        <p:nvSpPr>
          <p:cNvPr id="19" name="Text 16"/>
          <p:cNvSpPr/>
          <p:nvPr/>
        </p:nvSpPr>
        <p:spPr>
          <a:xfrm>
            <a:off x="839277" y="5633277"/>
            <a:ext cx="214795" cy="291187"/>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4</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 17"/>
          <p:cNvSpPr/>
          <p:nvPr/>
        </p:nvSpPr>
        <p:spPr>
          <a:xfrm>
            <a:off x="2028075" y="5633277"/>
            <a:ext cx="1356807" cy="381000"/>
          </a:xfrm>
          <a:prstGeom prst="rect">
            <a:avLst/>
          </a:prstGeom>
          <a:noFill/>
          <a:ln/>
        </p:spPr>
        <p:txBody>
          <a:bodyPr wrap="none" lIns="0" tIns="0" rIns="0" bIns="0" rtlCol="0" anchor="t"/>
          <a:lstStyle/>
          <a:p>
            <a:pPr marL="0" indent="0" algn="l">
              <a:lnSpc>
                <a:spcPts val="2700"/>
              </a:lnSpc>
              <a:buNone/>
            </a:pPr>
            <a:r>
              <a:rPr lang="en-US" sz="3000" b="1" dirty="0">
                <a:solidFill>
                  <a:srgbClr val="00B050"/>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Testing</a:t>
            </a:r>
            <a:endParaRPr lang="en-US" sz="3000"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05F1C6C0-604B-269D-0C06-882EDA861705}"/>
              </a:ext>
            </a:extLst>
          </p:cNvPr>
          <p:cNvPicPr>
            <a:picLocks noChangeAspect="1"/>
          </p:cNvPicPr>
          <p:nvPr/>
        </p:nvPicPr>
        <p:blipFill>
          <a:blip r:embed="rId4"/>
          <a:stretch>
            <a:fillRect/>
          </a:stretch>
        </p:blipFill>
        <p:spPr>
          <a:xfrm>
            <a:off x="189616" y="7641542"/>
            <a:ext cx="1812254" cy="412690"/>
          </a:xfrm>
          <a:prstGeom prst="rect">
            <a:avLst/>
          </a:prstGeom>
        </p:spPr>
      </p:pic>
      <p:sp>
        <p:nvSpPr>
          <p:cNvPr id="23" name="Text 0">
            <a:extLst>
              <a:ext uri="{FF2B5EF4-FFF2-40B4-BE49-F238E27FC236}">
                <a16:creationId xmlns:a16="http://schemas.microsoft.com/office/drawing/2014/main" id="{0317C173-4066-0E5F-DCC4-842C12E16C48}"/>
              </a:ext>
            </a:extLst>
          </p:cNvPr>
          <p:cNvSpPr/>
          <p:nvPr/>
        </p:nvSpPr>
        <p:spPr>
          <a:xfrm>
            <a:off x="6291239" y="574019"/>
            <a:ext cx="5321945" cy="685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t"/>
          <a:lstStyle/>
          <a:p>
            <a:pPr>
              <a:lnSpc>
                <a:spcPts val="5400"/>
              </a:lnSpc>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 Future Implementations</a:t>
            </a:r>
          </a:p>
        </p:txBody>
      </p:sp>
      <p:sp>
        <p:nvSpPr>
          <p:cNvPr id="24" name="Shape 1">
            <a:extLst>
              <a:ext uri="{FF2B5EF4-FFF2-40B4-BE49-F238E27FC236}">
                <a16:creationId xmlns:a16="http://schemas.microsoft.com/office/drawing/2014/main" id="{F2ABCADF-4951-1301-60DC-3216C45FDFD6}"/>
              </a:ext>
            </a:extLst>
          </p:cNvPr>
          <p:cNvSpPr/>
          <p:nvPr/>
        </p:nvSpPr>
        <p:spPr>
          <a:xfrm>
            <a:off x="6787333" y="2226925"/>
            <a:ext cx="68588" cy="3250049"/>
          </a:xfrm>
          <a:prstGeom prst="roundRect">
            <a:avLst>
              <a:gd name="adj" fmla="val 1215000"/>
            </a:avLst>
          </a:prstGeom>
          <a:solidFill>
            <a:schemeClr val="bg2">
              <a:alpha val="24000"/>
            </a:schemeClr>
          </a:solidFill>
          <a:ln>
            <a:solidFill>
              <a:schemeClr val="bg1"/>
            </a:solidFill>
          </a:ln>
        </p:spPr>
        <p:txBody>
          <a:bodyPr/>
          <a:lstStyle/>
          <a:p>
            <a:endParaRPr lang="en-IE" dirty="0"/>
          </a:p>
        </p:txBody>
      </p:sp>
      <p:sp>
        <p:nvSpPr>
          <p:cNvPr id="26" name="Shape 3">
            <a:extLst>
              <a:ext uri="{FF2B5EF4-FFF2-40B4-BE49-F238E27FC236}">
                <a16:creationId xmlns:a16="http://schemas.microsoft.com/office/drawing/2014/main" id="{340FFCE4-C033-980C-7981-FD57456E7214}"/>
              </a:ext>
            </a:extLst>
          </p:cNvPr>
          <p:cNvSpPr/>
          <p:nvPr/>
        </p:nvSpPr>
        <p:spPr>
          <a:xfrm>
            <a:off x="6556157" y="1772807"/>
            <a:ext cx="555427" cy="555427"/>
          </a:xfrm>
          <a:prstGeom prst="roundRect">
            <a:avLst>
              <a:gd name="adj" fmla="val 66675"/>
            </a:avLst>
          </a:prstGeom>
          <a:solidFill>
            <a:srgbClr val="0A081B"/>
          </a:solidFill>
          <a:ln w="30480">
            <a:solidFill>
              <a:srgbClr val="293A78"/>
            </a:solidFill>
            <a:prstDash val="solid"/>
          </a:ln>
        </p:spPr>
        <p:txBody>
          <a:bodyPr/>
          <a:lstStyle/>
          <a:p>
            <a:endParaRPr lang="en-IE">
              <a:effectLst>
                <a:outerShdw blurRad="38100" dist="38100" dir="2700000" algn="tl">
                  <a:srgbClr val="000000">
                    <a:alpha val="43137"/>
                  </a:srgbClr>
                </a:outerShdw>
              </a:effectLst>
            </a:endParaRPr>
          </a:p>
        </p:txBody>
      </p:sp>
      <p:sp>
        <p:nvSpPr>
          <p:cNvPr id="27" name="Text 4">
            <a:extLst>
              <a:ext uri="{FF2B5EF4-FFF2-40B4-BE49-F238E27FC236}">
                <a16:creationId xmlns:a16="http://schemas.microsoft.com/office/drawing/2014/main" id="{5A326143-E934-5372-0F1F-6567EA82F154}"/>
              </a:ext>
            </a:extLst>
          </p:cNvPr>
          <p:cNvSpPr/>
          <p:nvPr/>
        </p:nvSpPr>
        <p:spPr>
          <a:xfrm>
            <a:off x="6745708" y="1924095"/>
            <a:ext cx="174645" cy="25332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5</a:t>
            </a:r>
            <a:endParaRPr lang="en-US" sz="2550" dirty="0">
              <a:latin typeface="Arial" panose="020B0604020202020204" pitchFamily="34" charset="0"/>
              <a:cs typeface="Arial" panose="020B0604020202020204" pitchFamily="34" charset="0"/>
            </a:endParaRPr>
          </a:p>
        </p:txBody>
      </p:sp>
      <p:sp>
        <p:nvSpPr>
          <p:cNvPr id="28" name="Text 5">
            <a:extLst>
              <a:ext uri="{FF2B5EF4-FFF2-40B4-BE49-F238E27FC236}">
                <a16:creationId xmlns:a16="http://schemas.microsoft.com/office/drawing/2014/main" id="{0668D534-24AB-F536-FAD1-CC53BE0C5585}"/>
              </a:ext>
            </a:extLst>
          </p:cNvPr>
          <p:cNvSpPr/>
          <p:nvPr/>
        </p:nvSpPr>
        <p:spPr>
          <a:xfrm>
            <a:off x="7904421" y="1885375"/>
            <a:ext cx="3536729" cy="775413"/>
          </a:xfrm>
          <a:prstGeom prst="rect">
            <a:avLst/>
          </a:prstGeom>
          <a:noFill/>
          <a:ln>
            <a:noFill/>
          </a:ln>
        </p:spPr>
        <p:txBody>
          <a:bodyPr wrap="none" lIns="0" tIns="0" rIns="0" bIns="0" rtlCol="0" anchor="t"/>
          <a:lstStyle/>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Two-Factor </a:t>
            </a:r>
          </a:p>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endParaRPr lang="en-US"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0" name="Shape 7">
            <a:extLst>
              <a:ext uri="{FF2B5EF4-FFF2-40B4-BE49-F238E27FC236}">
                <a16:creationId xmlns:a16="http://schemas.microsoft.com/office/drawing/2014/main" id="{FC93E9B9-9F69-B654-6CEF-596A5B31BE4F}"/>
              </a:ext>
            </a:extLst>
          </p:cNvPr>
          <p:cNvSpPr/>
          <p:nvPr/>
        </p:nvSpPr>
        <p:spPr>
          <a:xfrm>
            <a:off x="6556157" y="2856157"/>
            <a:ext cx="555427" cy="555427"/>
          </a:xfrm>
          <a:prstGeom prst="roundRect">
            <a:avLst>
              <a:gd name="adj" fmla="val 66675"/>
            </a:avLst>
          </a:prstGeom>
          <a:solidFill>
            <a:srgbClr val="0A081B"/>
          </a:solidFill>
          <a:ln w="30480">
            <a:solidFill>
              <a:schemeClr val="accent6">
                <a:lumMod val="75000"/>
              </a:schemeClr>
            </a:solidFill>
            <a:prstDash val="solid"/>
          </a:ln>
        </p:spPr>
        <p:txBody>
          <a:bodyPr/>
          <a:lstStyle/>
          <a:p>
            <a:endParaRPr lang="en-IE">
              <a:effectLst>
                <a:outerShdw blurRad="38100" dist="38100" dir="2700000" algn="tl">
                  <a:srgbClr val="000000">
                    <a:alpha val="43137"/>
                  </a:srgbClr>
                </a:outerShdw>
              </a:effectLst>
            </a:endParaRPr>
          </a:p>
        </p:txBody>
      </p:sp>
      <p:sp>
        <p:nvSpPr>
          <p:cNvPr id="31" name="Text 8">
            <a:extLst>
              <a:ext uri="{FF2B5EF4-FFF2-40B4-BE49-F238E27FC236}">
                <a16:creationId xmlns:a16="http://schemas.microsoft.com/office/drawing/2014/main" id="{54F1C5F1-3201-C1A7-D7AC-FBC7E1664C78}"/>
              </a:ext>
            </a:extLst>
          </p:cNvPr>
          <p:cNvSpPr/>
          <p:nvPr/>
        </p:nvSpPr>
        <p:spPr>
          <a:xfrm>
            <a:off x="6745708" y="3009314"/>
            <a:ext cx="174704" cy="248993"/>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6</a:t>
            </a:r>
            <a:endParaRPr lang="en-US" sz="2550" dirty="0">
              <a:latin typeface="Arial" panose="020B0604020202020204" pitchFamily="34" charset="0"/>
              <a:cs typeface="Arial" panose="020B0604020202020204" pitchFamily="34" charset="0"/>
            </a:endParaRPr>
          </a:p>
        </p:txBody>
      </p:sp>
      <p:sp>
        <p:nvSpPr>
          <p:cNvPr id="32" name="Text 9">
            <a:extLst>
              <a:ext uri="{FF2B5EF4-FFF2-40B4-BE49-F238E27FC236}">
                <a16:creationId xmlns:a16="http://schemas.microsoft.com/office/drawing/2014/main" id="{8C5C002A-179A-FFE9-BA78-A227E358F85D}"/>
              </a:ext>
            </a:extLst>
          </p:cNvPr>
          <p:cNvSpPr/>
          <p:nvPr/>
        </p:nvSpPr>
        <p:spPr>
          <a:xfrm>
            <a:off x="7892032" y="4094577"/>
            <a:ext cx="1748779" cy="660029"/>
          </a:xfrm>
          <a:prstGeom prst="rect">
            <a:avLst/>
          </a:prstGeom>
          <a:noFill/>
          <a:ln/>
        </p:spPr>
        <p:txBody>
          <a:bodyPr wrap="none" lIns="0" tIns="0" rIns="0" bIns="0" rtlCol="0" anchor="t"/>
          <a:lstStyle/>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Real-time </a:t>
            </a:r>
          </a:p>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alerts</a:t>
            </a:r>
            <a:endParaRPr lang="en-US"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4" name="Shape 11">
            <a:extLst>
              <a:ext uri="{FF2B5EF4-FFF2-40B4-BE49-F238E27FC236}">
                <a16:creationId xmlns:a16="http://schemas.microsoft.com/office/drawing/2014/main" id="{3302F7DD-DCE7-DD69-F7B6-62C7E73F6EB3}"/>
              </a:ext>
            </a:extLst>
          </p:cNvPr>
          <p:cNvSpPr/>
          <p:nvPr/>
        </p:nvSpPr>
        <p:spPr>
          <a:xfrm>
            <a:off x="6556157" y="3939507"/>
            <a:ext cx="555427" cy="555427"/>
          </a:xfrm>
          <a:prstGeom prst="roundRect">
            <a:avLst>
              <a:gd name="adj" fmla="val 66675"/>
            </a:avLst>
          </a:prstGeom>
          <a:solidFill>
            <a:srgbClr val="0A081B"/>
          </a:solidFill>
          <a:ln w="30480">
            <a:solidFill>
              <a:srgbClr val="C00000"/>
            </a:solidFill>
            <a:prstDash val="solid"/>
          </a:ln>
        </p:spPr>
        <p:txBody>
          <a:bodyPr/>
          <a:lstStyle/>
          <a:p>
            <a:endParaRPr lang="en-IE">
              <a:effectLst>
                <a:outerShdw blurRad="38100" dist="38100" dir="2700000" algn="tl">
                  <a:srgbClr val="000000">
                    <a:alpha val="43137"/>
                  </a:srgbClr>
                </a:outerShdw>
              </a:effectLst>
            </a:endParaRPr>
          </a:p>
        </p:txBody>
      </p:sp>
      <p:sp>
        <p:nvSpPr>
          <p:cNvPr id="35" name="Text 12">
            <a:extLst>
              <a:ext uri="{FF2B5EF4-FFF2-40B4-BE49-F238E27FC236}">
                <a16:creationId xmlns:a16="http://schemas.microsoft.com/office/drawing/2014/main" id="{A016E338-ED46-6F43-B5AD-36B4C7E30719}"/>
              </a:ext>
            </a:extLst>
          </p:cNvPr>
          <p:cNvSpPr/>
          <p:nvPr/>
        </p:nvSpPr>
        <p:spPr>
          <a:xfrm>
            <a:off x="6753387" y="4094577"/>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7</a:t>
            </a:r>
            <a:endParaRPr lang="en-US" sz="2550" dirty="0">
              <a:latin typeface="Arial" panose="020B0604020202020204" pitchFamily="34" charset="0"/>
              <a:cs typeface="Arial" panose="020B0604020202020204" pitchFamily="34" charset="0"/>
            </a:endParaRPr>
          </a:p>
        </p:txBody>
      </p:sp>
      <p:sp>
        <p:nvSpPr>
          <p:cNvPr id="36" name="Text 13">
            <a:extLst>
              <a:ext uri="{FF2B5EF4-FFF2-40B4-BE49-F238E27FC236}">
                <a16:creationId xmlns:a16="http://schemas.microsoft.com/office/drawing/2014/main" id="{082ED20A-E26A-C96E-9585-1C4F3294B943}"/>
              </a:ext>
            </a:extLst>
          </p:cNvPr>
          <p:cNvSpPr/>
          <p:nvPr/>
        </p:nvSpPr>
        <p:spPr>
          <a:xfrm>
            <a:off x="7891429" y="5200270"/>
            <a:ext cx="1047790" cy="660030"/>
          </a:xfrm>
          <a:prstGeom prst="rect">
            <a:avLst/>
          </a:prstGeom>
          <a:noFill/>
          <a:ln/>
        </p:spPr>
        <p:txBody>
          <a:bodyPr wrap="none" lIns="0" tIns="0" rIns="0" bIns="0" rtlCol="0" anchor="t"/>
          <a:lstStyle/>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Payslip</a:t>
            </a:r>
          </a:p>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Scanner</a:t>
            </a:r>
          </a:p>
        </p:txBody>
      </p:sp>
      <p:sp>
        <p:nvSpPr>
          <p:cNvPr id="40" name="Text 17">
            <a:extLst>
              <a:ext uri="{FF2B5EF4-FFF2-40B4-BE49-F238E27FC236}">
                <a16:creationId xmlns:a16="http://schemas.microsoft.com/office/drawing/2014/main" id="{41594100-71D7-C0D1-0235-20BBDACB4CAF}"/>
              </a:ext>
            </a:extLst>
          </p:cNvPr>
          <p:cNvSpPr/>
          <p:nvPr/>
        </p:nvSpPr>
        <p:spPr>
          <a:xfrm>
            <a:off x="7904422" y="5113820"/>
            <a:ext cx="1047790"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44" name="Shape 15">
            <a:extLst>
              <a:ext uri="{FF2B5EF4-FFF2-40B4-BE49-F238E27FC236}">
                <a16:creationId xmlns:a16="http://schemas.microsoft.com/office/drawing/2014/main" id="{6E7BEC7E-D9AA-572E-F091-74C7BE9FD024}"/>
              </a:ext>
            </a:extLst>
          </p:cNvPr>
          <p:cNvSpPr/>
          <p:nvPr/>
        </p:nvSpPr>
        <p:spPr>
          <a:xfrm>
            <a:off x="6556157" y="5067855"/>
            <a:ext cx="555427" cy="555427"/>
          </a:xfrm>
          <a:prstGeom prst="roundRect">
            <a:avLst>
              <a:gd name="adj" fmla="val 66675"/>
            </a:avLst>
          </a:prstGeom>
          <a:solidFill>
            <a:srgbClr val="0A081B"/>
          </a:solidFill>
          <a:ln w="30480">
            <a:solidFill>
              <a:srgbClr val="7030A0"/>
            </a:solidFill>
            <a:prstDash val="solid"/>
          </a:ln>
        </p:spPr>
        <p:txBody>
          <a:bodyPr/>
          <a:lstStyle/>
          <a:p>
            <a:endParaRPr lang="en-US" sz="2550" b="1" dirty="0">
              <a:solidFill>
                <a:srgbClr val="E0E4E6"/>
              </a:solidFill>
              <a:effectLst>
                <a:outerShdw blurRad="38100" dist="38100" dir="2700000" algn="tl">
                  <a:srgbClr val="000000">
                    <a:alpha val="43137"/>
                  </a:srgbClr>
                </a:outerShdw>
              </a:effectLst>
              <a:ea typeface="Spline Sans Bold" pitchFamily="34" charset="-122"/>
              <a:cs typeface="Spline Sans Bold" pitchFamily="34" charset="-120"/>
            </a:endParaRPr>
          </a:p>
        </p:txBody>
      </p:sp>
      <p:sp>
        <p:nvSpPr>
          <p:cNvPr id="48" name="Text 12">
            <a:extLst>
              <a:ext uri="{FF2B5EF4-FFF2-40B4-BE49-F238E27FC236}">
                <a16:creationId xmlns:a16="http://schemas.microsoft.com/office/drawing/2014/main" id="{E8235D75-85D1-D61F-400D-6EA47D4422F0}"/>
              </a:ext>
            </a:extLst>
          </p:cNvPr>
          <p:cNvSpPr/>
          <p:nvPr/>
        </p:nvSpPr>
        <p:spPr>
          <a:xfrm>
            <a:off x="6749517" y="5219405"/>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8</a:t>
            </a:r>
            <a:endParaRPr lang="en-US" sz="255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6E20B6E-F309-F85F-9B2A-B89018639E23}"/>
              </a:ext>
            </a:extLst>
          </p:cNvPr>
          <p:cNvSpPr txBox="1"/>
          <p:nvPr/>
        </p:nvSpPr>
        <p:spPr>
          <a:xfrm>
            <a:off x="7819495" y="2956573"/>
            <a:ext cx="2890789" cy="789255"/>
          </a:xfrm>
          <a:prstGeom prst="rect">
            <a:avLst/>
          </a:prstGeom>
          <a:noFill/>
        </p:spPr>
        <p:txBody>
          <a:bodyPr wrap="square">
            <a:spAutoFit/>
          </a:bodyPr>
          <a:lstStyle/>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PDF document</a:t>
            </a:r>
          </a:p>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4F1362-8048-9858-5420-1A9B7B07CD47}"/>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 0">
            <a:extLst>
              <a:ext uri="{FF2B5EF4-FFF2-40B4-BE49-F238E27FC236}">
                <a16:creationId xmlns:a16="http://schemas.microsoft.com/office/drawing/2014/main" id="{3EDCA5CC-7BE9-3812-E14D-8635DA61B14C}"/>
              </a:ext>
            </a:extLst>
          </p:cNvPr>
          <p:cNvSpPr/>
          <p:nvPr/>
        </p:nvSpPr>
        <p:spPr>
          <a:xfrm>
            <a:off x="2518889" y="1878622"/>
            <a:ext cx="959261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We hope this presentation was not too taxing</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a:p>
            <a:pPr marL="0" indent="0" algn="l">
              <a:lnSpc>
                <a:spcPts val="5400"/>
              </a:lnSpc>
              <a:buNone/>
            </a:pPr>
            <a:r>
              <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endParaRPr lang="en-US" sz="3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C8BE6D-50CB-D44D-D215-0110344CB93A}"/>
              </a:ext>
            </a:extLst>
          </p:cNvPr>
          <p:cNvPicPr>
            <a:picLocks noChangeAspect="1"/>
          </p:cNvPicPr>
          <p:nvPr/>
        </p:nvPicPr>
        <p:blipFill>
          <a:blip r:embed="rId3"/>
          <a:stretch>
            <a:fillRect/>
          </a:stretch>
        </p:blipFill>
        <p:spPr>
          <a:xfrm>
            <a:off x="12669118" y="7711986"/>
            <a:ext cx="1812254" cy="412690"/>
          </a:xfrm>
          <a:prstGeom prst="rect">
            <a:avLst/>
          </a:prstGeom>
        </p:spPr>
      </p:pic>
      <p:sp>
        <p:nvSpPr>
          <p:cNvPr id="7" name="Text 0">
            <a:extLst>
              <a:ext uri="{FF2B5EF4-FFF2-40B4-BE49-F238E27FC236}">
                <a16:creationId xmlns:a16="http://schemas.microsoft.com/office/drawing/2014/main" id="{6764C2C4-1A24-22C6-EDAD-0862ACA3CE9B}"/>
              </a:ext>
            </a:extLst>
          </p:cNvPr>
          <p:cNvSpPr/>
          <p:nvPr/>
        </p:nvSpPr>
        <p:spPr>
          <a:xfrm>
            <a:off x="4765861" y="3357810"/>
            <a:ext cx="509867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Thank you for your time</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
        <p:nvSpPr>
          <p:cNvPr id="8" name="Text 0">
            <a:extLst>
              <a:ext uri="{FF2B5EF4-FFF2-40B4-BE49-F238E27FC236}">
                <a16:creationId xmlns:a16="http://schemas.microsoft.com/office/drawing/2014/main" id="{2FA8C114-50B2-1601-F835-BF219A77DE76}"/>
              </a:ext>
            </a:extLst>
          </p:cNvPr>
          <p:cNvSpPr/>
          <p:nvPr/>
        </p:nvSpPr>
        <p:spPr>
          <a:xfrm>
            <a:off x="4295811" y="4832876"/>
            <a:ext cx="6038773"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Do you have any questions?</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TotalTime>
  <Words>382</Words>
  <Application>Microsoft Office PowerPoint</Application>
  <PresentationFormat>Custom</PresentationFormat>
  <Paragraphs>98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Aptos Serif</vt:lpstr>
      <vt:lpstr>Barlow</vt:lpstr>
      <vt:lpstr>Spline Sans Bold</vt:lpstr>
      <vt:lpstr>Century Schoolbook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Filipe Lutz Mariano</cp:lastModifiedBy>
  <cp:revision>22</cp:revision>
  <dcterms:created xsi:type="dcterms:W3CDTF">2025-04-09T10:19:58Z</dcterms:created>
  <dcterms:modified xsi:type="dcterms:W3CDTF">2025-04-10T10:58:04Z</dcterms:modified>
</cp:coreProperties>
</file>